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42.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4.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92" r:id="rId5"/>
    <p:sldMasterId id="2147483693" r:id="rId6"/>
    <p:sldMasterId id="2147483694" r:id="rId7"/>
    <p:sldMasterId id="2147483695" r:id="rId8"/>
  </p:sldMasterIdLst>
  <p:notesMasterIdLst>
    <p:notesMasterId r:id="rId9"/>
  </p:notesMasterIdLst>
  <p:sldIdLst>
    <p:sldId id="256" r:id="rId10"/>
    <p:sldId id="257" r:id="rId11"/>
    <p:sldId id="258" r:id="rId12"/>
    <p:sldId id="259" r:id="rId13"/>
    <p:sldId id="260" r:id="rId14"/>
    <p:sldId id="261" r:id="rId15"/>
    <p:sldId id="262" r:id="rId16"/>
    <p:sldId id="263" r:id="rId17"/>
    <p:sldId id="264" r:id="rId18"/>
  </p:sldIdLst>
  <p:sldSz cy="9601200" cx="7315200"/>
  <p:notesSz cx="6858000" cy="9144000"/>
  <p:embeddedFontLst>
    <p:embeddedFont>
      <p:font typeface="Halant"/>
      <p:regular r:id="rId19"/>
      <p:bold r:id="rId20"/>
    </p:embeddedFont>
    <p:embeddedFont>
      <p:font typeface="Inter"/>
      <p:regular r:id="rId21"/>
      <p:bold r:id="rId22"/>
      <p:italic r:id="rId23"/>
      <p:boldItalic r:id="rId24"/>
    </p:embeddedFont>
    <p:embeddedFont>
      <p:font typeface="Plus Jakarta Sans"/>
      <p:regular r:id="rId25"/>
      <p:bold r:id="rId26"/>
      <p:italic r:id="rId27"/>
      <p:boldItalic r:id="rId28"/>
    </p:embeddedFont>
    <p:embeddedFont>
      <p:font typeface="Plus Jakarta Sans Medium"/>
      <p:regular r:id="rId29"/>
      <p:bold r:id="rId30"/>
      <p:italic r:id="rId31"/>
      <p:boldItalic r:id="rId3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024">
          <p15:clr>
            <a:srgbClr val="A4A3A4"/>
          </p15:clr>
        </p15:guide>
        <p15:guide id="2" pos="2304">
          <p15:clr>
            <a:srgbClr val="A4A3A4"/>
          </p15:clr>
        </p15:guide>
        <p15:guide id="3" pos="278">
          <p15:clr>
            <a:srgbClr val="747775"/>
          </p15:clr>
        </p15:guide>
        <p15:guide id="4" pos="4330">
          <p15:clr>
            <a:srgbClr val="747775"/>
          </p15:clr>
        </p15:guide>
        <p15:guide id="5" orient="horz" pos="5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8816CD99-D242-4850-94E7-07187E727697}">
  <a:tblStyle styleId="{8816CD99-D242-4850-94E7-07187E727697}"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024" orient="horz"/>
        <p:guide pos="2304"/>
        <p:guide pos="278"/>
        <p:guide pos="4330"/>
        <p:guide pos="5880" orient="horz"/>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Halant-bold.fntdata"/><Relationship Id="rId22" Type="http://schemas.openxmlformats.org/officeDocument/2006/relationships/font" Target="fonts/Inter-bold.fntdata"/><Relationship Id="rId21" Type="http://schemas.openxmlformats.org/officeDocument/2006/relationships/font" Target="fonts/Inter-regular.fntdata"/><Relationship Id="rId24" Type="http://schemas.openxmlformats.org/officeDocument/2006/relationships/font" Target="fonts/Inter-boldItalic.fntdata"/><Relationship Id="rId23" Type="http://schemas.openxmlformats.org/officeDocument/2006/relationships/font" Target="fonts/Inter-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notesMaster" Target="notesMasters/notesMaster1.xml"/><Relationship Id="rId26" Type="http://schemas.openxmlformats.org/officeDocument/2006/relationships/font" Target="fonts/PlusJakartaSans-bold.fntdata"/><Relationship Id="rId25" Type="http://schemas.openxmlformats.org/officeDocument/2006/relationships/font" Target="fonts/PlusJakartaSans-regular.fntdata"/><Relationship Id="rId28" Type="http://schemas.openxmlformats.org/officeDocument/2006/relationships/font" Target="fonts/PlusJakartaSans-boldItalic.fntdata"/><Relationship Id="rId27" Type="http://schemas.openxmlformats.org/officeDocument/2006/relationships/font" Target="fonts/PlusJakartaSans-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PlusJakartaSansMedium-regular.fntdata"/><Relationship Id="rId7" Type="http://schemas.openxmlformats.org/officeDocument/2006/relationships/slideMaster" Target="slideMasters/slideMaster3.xml"/><Relationship Id="rId8" Type="http://schemas.openxmlformats.org/officeDocument/2006/relationships/slideMaster" Target="slideMasters/slideMaster4.xml"/><Relationship Id="rId31" Type="http://schemas.openxmlformats.org/officeDocument/2006/relationships/font" Target="fonts/PlusJakartaSansMedium-italic.fntdata"/><Relationship Id="rId30" Type="http://schemas.openxmlformats.org/officeDocument/2006/relationships/font" Target="fonts/PlusJakartaSansMedium-bold.fntdata"/><Relationship Id="rId11" Type="http://schemas.openxmlformats.org/officeDocument/2006/relationships/slide" Target="slides/slide2.xml"/><Relationship Id="rId10" Type="http://schemas.openxmlformats.org/officeDocument/2006/relationships/slide" Target="slides/slide1.xml"/><Relationship Id="rId32" Type="http://schemas.openxmlformats.org/officeDocument/2006/relationships/font" Target="fonts/PlusJakartaSansMedium-boldItalic.fntdata"/><Relationship Id="rId13" Type="http://schemas.openxmlformats.org/officeDocument/2006/relationships/slide" Target="slides/slide4.xml"/><Relationship Id="rId12" Type="http://schemas.openxmlformats.org/officeDocument/2006/relationships/slide" Target="slides/slide3.xml"/><Relationship Id="rId15" Type="http://schemas.openxmlformats.org/officeDocument/2006/relationships/slide" Target="slides/slide6.xml"/><Relationship Id="rId14" Type="http://schemas.openxmlformats.org/officeDocument/2006/relationships/slide" Target="slides/slide5.xml"/><Relationship Id="rId17" Type="http://schemas.openxmlformats.org/officeDocument/2006/relationships/slide" Target="slides/slide8.xml"/><Relationship Id="rId16" Type="http://schemas.openxmlformats.org/officeDocument/2006/relationships/slide" Target="slides/slide7.xml"/><Relationship Id="rId19" Type="http://schemas.openxmlformats.org/officeDocument/2006/relationships/font" Target="fonts/Halant-regular.fntdata"/><Relationship Id="rId18"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23036" y="685800"/>
            <a:ext cx="26127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34073be59ec_0_62:notes"/>
          <p:cNvSpPr/>
          <p:nvPr>
            <p:ph idx="2" type="sldImg"/>
          </p:nvPr>
        </p:nvSpPr>
        <p:spPr>
          <a:xfrm>
            <a:off x="2123037"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187" name="Google Shape;187;g34073be59ec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g34971a663d0_0_344:notes"/>
          <p:cNvSpPr/>
          <p:nvPr>
            <p:ph idx="2" type="sldImg"/>
          </p:nvPr>
        </p:nvSpPr>
        <p:spPr>
          <a:xfrm>
            <a:off x="2123036"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200" name="Google Shape;200;g34971a663d0_0_3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g34971a663d0_0_144:notes"/>
          <p:cNvSpPr/>
          <p:nvPr>
            <p:ph idx="2" type="sldImg"/>
          </p:nvPr>
        </p:nvSpPr>
        <p:spPr>
          <a:xfrm>
            <a:off x="2123036"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211" name="Google Shape;211;g34971a663d0_0_1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g34971a663d0_0_155:notes"/>
          <p:cNvSpPr/>
          <p:nvPr>
            <p:ph idx="2" type="sldImg"/>
          </p:nvPr>
        </p:nvSpPr>
        <p:spPr>
          <a:xfrm>
            <a:off x="2123036"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221" name="Google Shape;221;g34971a663d0_0_1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g34073be59ec_0_239:notes"/>
          <p:cNvSpPr/>
          <p:nvPr>
            <p:ph idx="2" type="sldImg"/>
          </p:nvPr>
        </p:nvSpPr>
        <p:spPr>
          <a:xfrm>
            <a:off x="2123036"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241" name="Google Shape;241;g34073be59ec_0_2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g34073be59ec_0_167:notes"/>
          <p:cNvSpPr/>
          <p:nvPr>
            <p:ph idx="2" type="sldImg"/>
          </p:nvPr>
        </p:nvSpPr>
        <p:spPr>
          <a:xfrm>
            <a:off x="2123037"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253" name="Google Shape;253;g34073be59ec_0_1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g34971a663d0_0_411:notes"/>
          <p:cNvSpPr/>
          <p:nvPr>
            <p:ph idx="2" type="sldImg"/>
          </p:nvPr>
        </p:nvSpPr>
        <p:spPr>
          <a:xfrm>
            <a:off x="2123036"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266" name="Google Shape;266;g34971a663d0_0_4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g34073be59ec_0_141:notes"/>
          <p:cNvSpPr/>
          <p:nvPr>
            <p:ph idx="2" type="sldImg"/>
          </p:nvPr>
        </p:nvSpPr>
        <p:spPr>
          <a:xfrm>
            <a:off x="2123036"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278" name="Google Shape;278;g34073be59ec_0_1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 name="Shape 299"/>
        <p:cNvGrpSpPr/>
        <p:nvPr/>
      </p:nvGrpSpPr>
      <p:grpSpPr>
        <a:xfrm>
          <a:off x="0" y="0"/>
          <a:ext cx="0" cy="0"/>
          <a:chOff x="0" y="0"/>
          <a:chExt cx="0" cy="0"/>
        </a:xfrm>
      </p:grpSpPr>
      <p:sp>
        <p:nvSpPr>
          <p:cNvPr id="300" name="Google Shape;300;g34073be59ec_0_314:notes"/>
          <p:cNvSpPr/>
          <p:nvPr>
            <p:ph idx="2" type="sldImg"/>
          </p:nvPr>
        </p:nvSpPr>
        <p:spPr>
          <a:xfrm>
            <a:off x="2123036" y="685800"/>
            <a:ext cx="2612700" cy="3429000"/>
          </a:xfrm>
          <a:custGeom>
            <a:rect b="b" l="l" r="r" t="t"/>
            <a:pathLst>
              <a:path extrusionOk="0" h="120000" w="120000">
                <a:moveTo>
                  <a:pt x="0" y="0"/>
                </a:moveTo>
                <a:lnTo>
                  <a:pt x="120000" y="0"/>
                </a:lnTo>
                <a:lnTo>
                  <a:pt x="120000" y="120000"/>
                </a:lnTo>
                <a:lnTo>
                  <a:pt x="0" y="120000"/>
                </a:lnTo>
                <a:close/>
              </a:path>
            </a:pathLst>
          </a:custGeom>
        </p:spPr>
      </p:sp>
      <p:sp>
        <p:nvSpPr>
          <p:cNvPr id="301" name="Google Shape;301;g34073be59ec_0_3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49367" y="1389873"/>
            <a:ext cx="6816600" cy="3831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49360" y="5290367"/>
            <a:ext cx="6816600" cy="1479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49360" y="2064767"/>
            <a:ext cx="6816600" cy="36651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49360" y="5884153"/>
            <a:ext cx="6816600" cy="24282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249367" y="1389873"/>
            <a:ext cx="6816600" cy="3831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56" name="Google Shape;56;p14"/>
          <p:cNvSpPr txBox="1"/>
          <p:nvPr>
            <p:ph idx="1" type="subTitle"/>
          </p:nvPr>
        </p:nvSpPr>
        <p:spPr>
          <a:xfrm>
            <a:off x="249360" y="5290367"/>
            <a:ext cx="6816600" cy="1479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57" name="Google Shape;57;p14"/>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249360" y="4014920"/>
            <a:ext cx="6816600" cy="15714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60" name="Google Shape;60;p15"/>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249360" y="830713"/>
            <a:ext cx="6816600" cy="10689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3" name="Google Shape;63;p16"/>
          <p:cNvSpPr txBox="1"/>
          <p:nvPr>
            <p:ph idx="1" type="body"/>
          </p:nvPr>
        </p:nvSpPr>
        <p:spPr>
          <a:xfrm>
            <a:off x="249360" y="2151287"/>
            <a:ext cx="6816600" cy="6377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64" name="Google Shape;64;p16"/>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249360" y="830713"/>
            <a:ext cx="6816600" cy="10689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7" name="Google Shape;67;p17"/>
          <p:cNvSpPr txBox="1"/>
          <p:nvPr>
            <p:ph idx="1" type="body"/>
          </p:nvPr>
        </p:nvSpPr>
        <p:spPr>
          <a:xfrm>
            <a:off x="249360" y="2151287"/>
            <a:ext cx="3199800" cy="6377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68" name="Google Shape;68;p17"/>
          <p:cNvSpPr txBox="1"/>
          <p:nvPr>
            <p:ph idx="2" type="body"/>
          </p:nvPr>
        </p:nvSpPr>
        <p:spPr>
          <a:xfrm>
            <a:off x="3865920" y="2151287"/>
            <a:ext cx="3199800" cy="6377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69" name="Google Shape;69;p17"/>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249360" y="830713"/>
            <a:ext cx="6816600" cy="10689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72" name="Google Shape;72;p18"/>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249360" y="1037120"/>
            <a:ext cx="2246400" cy="14106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75" name="Google Shape;75;p19"/>
          <p:cNvSpPr txBox="1"/>
          <p:nvPr>
            <p:ph idx="1" type="body"/>
          </p:nvPr>
        </p:nvSpPr>
        <p:spPr>
          <a:xfrm>
            <a:off x="249360" y="2593920"/>
            <a:ext cx="2246400" cy="59349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76" name="Google Shape;76;p19"/>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392200" y="840280"/>
            <a:ext cx="5094300" cy="76362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79" name="Google Shape;79;p20"/>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3657600" y="-233"/>
            <a:ext cx="3657600" cy="96012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12400" y="2301927"/>
            <a:ext cx="3236100" cy="27669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83" name="Google Shape;83;p21"/>
          <p:cNvSpPr txBox="1"/>
          <p:nvPr>
            <p:ph idx="1" type="subTitle"/>
          </p:nvPr>
        </p:nvSpPr>
        <p:spPr>
          <a:xfrm>
            <a:off x="212400" y="5232407"/>
            <a:ext cx="3236100" cy="23055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84" name="Google Shape;84;p21"/>
          <p:cNvSpPr txBox="1"/>
          <p:nvPr>
            <p:ph idx="2" type="body"/>
          </p:nvPr>
        </p:nvSpPr>
        <p:spPr>
          <a:xfrm>
            <a:off x="3951600" y="1351607"/>
            <a:ext cx="3069600" cy="68976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85" name="Google Shape;85;p21"/>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49360" y="4014920"/>
            <a:ext cx="6816600" cy="15714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249360" y="7897073"/>
            <a:ext cx="4799100" cy="11295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88" name="Google Shape;88;p22"/>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249360" y="2064767"/>
            <a:ext cx="6816600" cy="36651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91" name="Google Shape;91;p23"/>
          <p:cNvSpPr txBox="1"/>
          <p:nvPr>
            <p:ph idx="1" type="body"/>
          </p:nvPr>
        </p:nvSpPr>
        <p:spPr>
          <a:xfrm>
            <a:off x="249360" y="5884153"/>
            <a:ext cx="6816600" cy="24282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92" name="Google Shape;92;p23"/>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9" name="Shape 99"/>
        <p:cNvGrpSpPr/>
        <p:nvPr/>
      </p:nvGrpSpPr>
      <p:grpSpPr>
        <a:xfrm>
          <a:off x="0" y="0"/>
          <a:ext cx="0" cy="0"/>
          <a:chOff x="0" y="0"/>
          <a:chExt cx="0" cy="0"/>
        </a:xfrm>
      </p:grpSpPr>
      <p:sp>
        <p:nvSpPr>
          <p:cNvPr id="100" name="Google Shape;100;p26"/>
          <p:cNvSpPr txBox="1"/>
          <p:nvPr>
            <p:ph type="ctrTitle"/>
          </p:nvPr>
        </p:nvSpPr>
        <p:spPr>
          <a:xfrm>
            <a:off x="249367" y="1389873"/>
            <a:ext cx="6816600" cy="3831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01" name="Google Shape;101;p26"/>
          <p:cNvSpPr txBox="1"/>
          <p:nvPr>
            <p:ph idx="1" type="subTitle"/>
          </p:nvPr>
        </p:nvSpPr>
        <p:spPr>
          <a:xfrm>
            <a:off x="249360" y="5290367"/>
            <a:ext cx="6816600" cy="1479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02" name="Google Shape;102;p26"/>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03" name="Shape 103"/>
        <p:cNvGrpSpPr/>
        <p:nvPr/>
      </p:nvGrpSpPr>
      <p:grpSpPr>
        <a:xfrm>
          <a:off x="0" y="0"/>
          <a:ext cx="0" cy="0"/>
          <a:chOff x="0" y="0"/>
          <a:chExt cx="0" cy="0"/>
        </a:xfrm>
      </p:grpSpPr>
      <p:sp>
        <p:nvSpPr>
          <p:cNvPr id="104" name="Google Shape;104;p27"/>
          <p:cNvSpPr txBox="1"/>
          <p:nvPr>
            <p:ph type="title"/>
          </p:nvPr>
        </p:nvSpPr>
        <p:spPr>
          <a:xfrm>
            <a:off x="249360" y="4014920"/>
            <a:ext cx="6816600" cy="15714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05" name="Google Shape;105;p27"/>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06" name="Shape 106"/>
        <p:cNvGrpSpPr/>
        <p:nvPr/>
      </p:nvGrpSpPr>
      <p:grpSpPr>
        <a:xfrm>
          <a:off x="0" y="0"/>
          <a:ext cx="0" cy="0"/>
          <a:chOff x="0" y="0"/>
          <a:chExt cx="0" cy="0"/>
        </a:xfrm>
      </p:grpSpPr>
      <p:sp>
        <p:nvSpPr>
          <p:cNvPr id="107" name="Google Shape;107;p28"/>
          <p:cNvSpPr txBox="1"/>
          <p:nvPr>
            <p:ph type="title"/>
          </p:nvPr>
        </p:nvSpPr>
        <p:spPr>
          <a:xfrm>
            <a:off x="249360" y="830713"/>
            <a:ext cx="6816600" cy="10689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08" name="Google Shape;108;p28"/>
          <p:cNvSpPr txBox="1"/>
          <p:nvPr>
            <p:ph idx="1" type="body"/>
          </p:nvPr>
        </p:nvSpPr>
        <p:spPr>
          <a:xfrm>
            <a:off x="249360" y="2151287"/>
            <a:ext cx="6816600" cy="6377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09" name="Google Shape;109;p28"/>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10" name="Shape 110"/>
        <p:cNvGrpSpPr/>
        <p:nvPr/>
      </p:nvGrpSpPr>
      <p:grpSpPr>
        <a:xfrm>
          <a:off x="0" y="0"/>
          <a:ext cx="0" cy="0"/>
          <a:chOff x="0" y="0"/>
          <a:chExt cx="0" cy="0"/>
        </a:xfrm>
      </p:grpSpPr>
      <p:sp>
        <p:nvSpPr>
          <p:cNvPr id="111" name="Google Shape;111;p29"/>
          <p:cNvSpPr txBox="1"/>
          <p:nvPr>
            <p:ph type="title"/>
          </p:nvPr>
        </p:nvSpPr>
        <p:spPr>
          <a:xfrm>
            <a:off x="249360" y="830713"/>
            <a:ext cx="6816600" cy="10689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12" name="Google Shape;112;p29"/>
          <p:cNvSpPr txBox="1"/>
          <p:nvPr>
            <p:ph idx="1" type="body"/>
          </p:nvPr>
        </p:nvSpPr>
        <p:spPr>
          <a:xfrm>
            <a:off x="249360" y="2151287"/>
            <a:ext cx="3199800" cy="6377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113" name="Google Shape;113;p29"/>
          <p:cNvSpPr txBox="1"/>
          <p:nvPr>
            <p:ph idx="2" type="body"/>
          </p:nvPr>
        </p:nvSpPr>
        <p:spPr>
          <a:xfrm>
            <a:off x="3865920" y="2151287"/>
            <a:ext cx="3199800" cy="6377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114" name="Google Shape;114;p29"/>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15" name="Shape 115"/>
        <p:cNvGrpSpPr/>
        <p:nvPr/>
      </p:nvGrpSpPr>
      <p:grpSpPr>
        <a:xfrm>
          <a:off x="0" y="0"/>
          <a:ext cx="0" cy="0"/>
          <a:chOff x="0" y="0"/>
          <a:chExt cx="0" cy="0"/>
        </a:xfrm>
      </p:grpSpPr>
      <p:sp>
        <p:nvSpPr>
          <p:cNvPr id="116" name="Google Shape;116;p30"/>
          <p:cNvSpPr txBox="1"/>
          <p:nvPr>
            <p:ph type="title"/>
          </p:nvPr>
        </p:nvSpPr>
        <p:spPr>
          <a:xfrm>
            <a:off x="249360" y="830713"/>
            <a:ext cx="6816600" cy="10689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17" name="Google Shape;117;p30"/>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18" name="Shape 118"/>
        <p:cNvGrpSpPr/>
        <p:nvPr/>
      </p:nvGrpSpPr>
      <p:grpSpPr>
        <a:xfrm>
          <a:off x="0" y="0"/>
          <a:ext cx="0" cy="0"/>
          <a:chOff x="0" y="0"/>
          <a:chExt cx="0" cy="0"/>
        </a:xfrm>
      </p:grpSpPr>
      <p:sp>
        <p:nvSpPr>
          <p:cNvPr id="119" name="Google Shape;119;p31"/>
          <p:cNvSpPr txBox="1"/>
          <p:nvPr>
            <p:ph type="title"/>
          </p:nvPr>
        </p:nvSpPr>
        <p:spPr>
          <a:xfrm>
            <a:off x="249360" y="1037120"/>
            <a:ext cx="2246400" cy="14106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120" name="Google Shape;120;p31"/>
          <p:cNvSpPr txBox="1"/>
          <p:nvPr>
            <p:ph idx="1" type="body"/>
          </p:nvPr>
        </p:nvSpPr>
        <p:spPr>
          <a:xfrm>
            <a:off x="249360" y="2593920"/>
            <a:ext cx="2246400" cy="59349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121" name="Google Shape;121;p31"/>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22" name="Shape 122"/>
        <p:cNvGrpSpPr/>
        <p:nvPr/>
      </p:nvGrpSpPr>
      <p:grpSpPr>
        <a:xfrm>
          <a:off x="0" y="0"/>
          <a:ext cx="0" cy="0"/>
          <a:chOff x="0" y="0"/>
          <a:chExt cx="0" cy="0"/>
        </a:xfrm>
      </p:grpSpPr>
      <p:sp>
        <p:nvSpPr>
          <p:cNvPr id="123" name="Google Shape;123;p32"/>
          <p:cNvSpPr txBox="1"/>
          <p:nvPr>
            <p:ph type="title"/>
          </p:nvPr>
        </p:nvSpPr>
        <p:spPr>
          <a:xfrm>
            <a:off x="392200" y="840280"/>
            <a:ext cx="5094300" cy="76362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24" name="Google Shape;124;p32"/>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49360" y="830713"/>
            <a:ext cx="6816600" cy="10689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49360" y="2151287"/>
            <a:ext cx="6816600" cy="6377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25" name="Shape 125"/>
        <p:cNvGrpSpPr/>
        <p:nvPr/>
      </p:nvGrpSpPr>
      <p:grpSpPr>
        <a:xfrm>
          <a:off x="0" y="0"/>
          <a:ext cx="0" cy="0"/>
          <a:chOff x="0" y="0"/>
          <a:chExt cx="0" cy="0"/>
        </a:xfrm>
      </p:grpSpPr>
      <p:sp>
        <p:nvSpPr>
          <p:cNvPr id="126" name="Google Shape;126;p33"/>
          <p:cNvSpPr/>
          <p:nvPr/>
        </p:nvSpPr>
        <p:spPr>
          <a:xfrm>
            <a:off x="3657600" y="-233"/>
            <a:ext cx="3657600" cy="96012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p33"/>
          <p:cNvSpPr txBox="1"/>
          <p:nvPr>
            <p:ph type="title"/>
          </p:nvPr>
        </p:nvSpPr>
        <p:spPr>
          <a:xfrm>
            <a:off x="212400" y="2301927"/>
            <a:ext cx="3236100" cy="27669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128" name="Google Shape;128;p33"/>
          <p:cNvSpPr txBox="1"/>
          <p:nvPr>
            <p:ph idx="1" type="subTitle"/>
          </p:nvPr>
        </p:nvSpPr>
        <p:spPr>
          <a:xfrm>
            <a:off x="212400" y="5232407"/>
            <a:ext cx="3236100" cy="23055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129" name="Google Shape;129;p33"/>
          <p:cNvSpPr txBox="1"/>
          <p:nvPr>
            <p:ph idx="2" type="body"/>
          </p:nvPr>
        </p:nvSpPr>
        <p:spPr>
          <a:xfrm>
            <a:off x="3951600" y="1351607"/>
            <a:ext cx="3069600" cy="68976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30" name="Google Shape;130;p33"/>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31" name="Shape 131"/>
        <p:cNvGrpSpPr/>
        <p:nvPr/>
      </p:nvGrpSpPr>
      <p:grpSpPr>
        <a:xfrm>
          <a:off x="0" y="0"/>
          <a:ext cx="0" cy="0"/>
          <a:chOff x="0" y="0"/>
          <a:chExt cx="0" cy="0"/>
        </a:xfrm>
      </p:grpSpPr>
      <p:sp>
        <p:nvSpPr>
          <p:cNvPr id="132" name="Google Shape;132;p34"/>
          <p:cNvSpPr txBox="1"/>
          <p:nvPr>
            <p:ph idx="1" type="body"/>
          </p:nvPr>
        </p:nvSpPr>
        <p:spPr>
          <a:xfrm>
            <a:off x="249360" y="7897073"/>
            <a:ext cx="4799100" cy="11295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133" name="Google Shape;133;p34"/>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34" name="Shape 134"/>
        <p:cNvGrpSpPr/>
        <p:nvPr/>
      </p:nvGrpSpPr>
      <p:grpSpPr>
        <a:xfrm>
          <a:off x="0" y="0"/>
          <a:ext cx="0" cy="0"/>
          <a:chOff x="0" y="0"/>
          <a:chExt cx="0" cy="0"/>
        </a:xfrm>
      </p:grpSpPr>
      <p:sp>
        <p:nvSpPr>
          <p:cNvPr id="135" name="Google Shape;135;p35"/>
          <p:cNvSpPr txBox="1"/>
          <p:nvPr>
            <p:ph hasCustomPrompt="1" type="title"/>
          </p:nvPr>
        </p:nvSpPr>
        <p:spPr>
          <a:xfrm>
            <a:off x="249360" y="2064767"/>
            <a:ext cx="6816600" cy="36651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136" name="Google Shape;136;p35"/>
          <p:cNvSpPr txBox="1"/>
          <p:nvPr>
            <p:ph idx="1" type="body"/>
          </p:nvPr>
        </p:nvSpPr>
        <p:spPr>
          <a:xfrm>
            <a:off x="249360" y="5884153"/>
            <a:ext cx="6816600" cy="24282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137" name="Google Shape;137;p35"/>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8" name="Shape 138"/>
        <p:cNvGrpSpPr/>
        <p:nvPr/>
      </p:nvGrpSpPr>
      <p:grpSpPr>
        <a:xfrm>
          <a:off x="0" y="0"/>
          <a:ext cx="0" cy="0"/>
          <a:chOff x="0" y="0"/>
          <a:chExt cx="0" cy="0"/>
        </a:xfrm>
      </p:grpSpPr>
      <p:sp>
        <p:nvSpPr>
          <p:cNvPr id="139" name="Google Shape;139;p36"/>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44" name="Shape 144"/>
        <p:cNvGrpSpPr/>
        <p:nvPr/>
      </p:nvGrpSpPr>
      <p:grpSpPr>
        <a:xfrm>
          <a:off x="0" y="0"/>
          <a:ext cx="0" cy="0"/>
          <a:chOff x="0" y="0"/>
          <a:chExt cx="0" cy="0"/>
        </a:xfrm>
      </p:grpSpPr>
      <p:sp>
        <p:nvSpPr>
          <p:cNvPr id="145" name="Google Shape;145;p38"/>
          <p:cNvSpPr txBox="1"/>
          <p:nvPr>
            <p:ph type="ctrTitle"/>
          </p:nvPr>
        </p:nvSpPr>
        <p:spPr>
          <a:xfrm>
            <a:off x="249367" y="1389873"/>
            <a:ext cx="6816600" cy="3831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46" name="Google Shape;146;p38"/>
          <p:cNvSpPr txBox="1"/>
          <p:nvPr>
            <p:ph idx="1" type="subTitle"/>
          </p:nvPr>
        </p:nvSpPr>
        <p:spPr>
          <a:xfrm>
            <a:off x="249360" y="5290367"/>
            <a:ext cx="6816600" cy="1479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47" name="Google Shape;147;p38"/>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48" name="Shape 148"/>
        <p:cNvGrpSpPr/>
        <p:nvPr/>
      </p:nvGrpSpPr>
      <p:grpSpPr>
        <a:xfrm>
          <a:off x="0" y="0"/>
          <a:ext cx="0" cy="0"/>
          <a:chOff x="0" y="0"/>
          <a:chExt cx="0" cy="0"/>
        </a:xfrm>
      </p:grpSpPr>
      <p:sp>
        <p:nvSpPr>
          <p:cNvPr id="149" name="Google Shape;149;p39"/>
          <p:cNvSpPr txBox="1"/>
          <p:nvPr>
            <p:ph type="title"/>
          </p:nvPr>
        </p:nvSpPr>
        <p:spPr>
          <a:xfrm>
            <a:off x="249360" y="4014920"/>
            <a:ext cx="6816600" cy="15714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0" name="Google Shape;150;p39"/>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51" name="Shape 151"/>
        <p:cNvGrpSpPr/>
        <p:nvPr/>
      </p:nvGrpSpPr>
      <p:grpSpPr>
        <a:xfrm>
          <a:off x="0" y="0"/>
          <a:ext cx="0" cy="0"/>
          <a:chOff x="0" y="0"/>
          <a:chExt cx="0" cy="0"/>
        </a:xfrm>
      </p:grpSpPr>
      <p:sp>
        <p:nvSpPr>
          <p:cNvPr id="152" name="Google Shape;152;p40"/>
          <p:cNvSpPr txBox="1"/>
          <p:nvPr>
            <p:ph type="title"/>
          </p:nvPr>
        </p:nvSpPr>
        <p:spPr>
          <a:xfrm>
            <a:off x="249360" y="830713"/>
            <a:ext cx="6816600" cy="10689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53" name="Google Shape;153;p40"/>
          <p:cNvSpPr txBox="1"/>
          <p:nvPr>
            <p:ph idx="1" type="body"/>
          </p:nvPr>
        </p:nvSpPr>
        <p:spPr>
          <a:xfrm>
            <a:off x="249360" y="2151287"/>
            <a:ext cx="6816600" cy="6377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54" name="Google Shape;154;p40"/>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55" name="Shape 155"/>
        <p:cNvGrpSpPr/>
        <p:nvPr/>
      </p:nvGrpSpPr>
      <p:grpSpPr>
        <a:xfrm>
          <a:off x="0" y="0"/>
          <a:ext cx="0" cy="0"/>
          <a:chOff x="0" y="0"/>
          <a:chExt cx="0" cy="0"/>
        </a:xfrm>
      </p:grpSpPr>
      <p:sp>
        <p:nvSpPr>
          <p:cNvPr id="156" name="Google Shape;156;p41"/>
          <p:cNvSpPr txBox="1"/>
          <p:nvPr>
            <p:ph type="title"/>
          </p:nvPr>
        </p:nvSpPr>
        <p:spPr>
          <a:xfrm>
            <a:off x="249360" y="830713"/>
            <a:ext cx="6816600" cy="10689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57" name="Google Shape;157;p41"/>
          <p:cNvSpPr txBox="1"/>
          <p:nvPr>
            <p:ph idx="1" type="body"/>
          </p:nvPr>
        </p:nvSpPr>
        <p:spPr>
          <a:xfrm>
            <a:off x="249360" y="2151287"/>
            <a:ext cx="3199800" cy="6377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158" name="Google Shape;158;p41"/>
          <p:cNvSpPr txBox="1"/>
          <p:nvPr>
            <p:ph idx="2" type="body"/>
          </p:nvPr>
        </p:nvSpPr>
        <p:spPr>
          <a:xfrm>
            <a:off x="3865920" y="2151287"/>
            <a:ext cx="3199800" cy="6377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159" name="Google Shape;159;p41"/>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60" name="Shape 160"/>
        <p:cNvGrpSpPr/>
        <p:nvPr/>
      </p:nvGrpSpPr>
      <p:grpSpPr>
        <a:xfrm>
          <a:off x="0" y="0"/>
          <a:ext cx="0" cy="0"/>
          <a:chOff x="0" y="0"/>
          <a:chExt cx="0" cy="0"/>
        </a:xfrm>
      </p:grpSpPr>
      <p:sp>
        <p:nvSpPr>
          <p:cNvPr id="161" name="Google Shape;161;p42"/>
          <p:cNvSpPr txBox="1"/>
          <p:nvPr>
            <p:ph type="title"/>
          </p:nvPr>
        </p:nvSpPr>
        <p:spPr>
          <a:xfrm>
            <a:off x="249360" y="830713"/>
            <a:ext cx="6816600" cy="10689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62" name="Google Shape;162;p42"/>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63" name="Shape 163"/>
        <p:cNvGrpSpPr/>
        <p:nvPr/>
      </p:nvGrpSpPr>
      <p:grpSpPr>
        <a:xfrm>
          <a:off x="0" y="0"/>
          <a:ext cx="0" cy="0"/>
          <a:chOff x="0" y="0"/>
          <a:chExt cx="0" cy="0"/>
        </a:xfrm>
      </p:grpSpPr>
      <p:sp>
        <p:nvSpPr>
          <p:cNvPr id="164" name="Google Shape;164;p43"/>
          <p:cNvSpPr txBox="1"/>
          <p:nvPr>
            <p:ph type="title"/>
          </p:nvPr>
        </p:nvSpPr>
        <p:spPr>
          <a:xfrm>
            <a:off x="249360" y="1037120"/>
            <a:ext cx="2246400" cy="14106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165" name="Google Shape;165;p43"/>
          <p:cNvSpPr txBox="1"/>
          <p:nvPr>
            <p:ph idx="1" type="body"/>
          </p:nvPr>
        </p:nvSpPr>
        <p:spPr>
          <a:xfrm>
            <a:off x="249360" y="2593920"/>
            <a:ext cx="2246400" cy="59349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166" name="Google Shape;166;p43"/>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49360" y="830713"/>
            <a:ext cx="6816600" cy="10689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49360" y="2151287"/>
            <a:ext cx="3199800" cy="6377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3865920" y="2151287"/>
            <a:ext cx="3199800" cy="6377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67" name="Shape 167"/>
        <p:cNvGrpSpPr/>
        <p:nvPr/>
      </p:nvGrpSpPr>
      <p:grpSpPr>
        <a:xfrm>
          <a:off x="0" y="0"/>
          <a:ext cx="0" cy="0"/>
          <a:chOff x="0" y="0"/>
          <a:chExt cx="0" cy="0"/>
        </a:xfrm>
      </p:grpSpPr>
      <p:sp>
        <p:nvSpPr>
          <p:cNvPr id="168" name="Google Shape;168;p44"/>
          <p:cNvSpPr txBox="1"/>
          <p:nvPr>
            <p:ph type="title"/>
          </p:nvPr>
        </p:nvSpPr>
        <p:spPr>
          <a:xfrm>
            <a:off x="392200" y="840280"/>
            <a:ext cx="5094300" cy="76362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69" name="Google Shape;169;p44"/>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70" name="Shape 170"/>
        <p:cNvGrpSpPr/>
        <p:nvPr/>
      </p:nvGrpSpPr>
      <p:grpSpPr>
        <a:xfrm>
          <a:off x="0" y="0"/>
          <a:ext cx="0" cy="0"/>
          <a:chOff x="0" y="0"/>
          <a:chExt cx="0" cy="0"/>
        </a:xfrm>
      </p:grpSpPr>
      <p:sp>
        <p:nvSpPr>
          <p:cNvPr id="171" name="Google Shape;171;p45"/>
          <p:cNvSpPr/>
          <p:nvPr/>
        </p:nvSpPr>
        <p:spPr>
          <a:xfrm>
            <a:off x="3657600" y="-233"/>
            <a:ext cx="3657600" cy="96012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p45"/>
          <p:cNvSpPr txBox="1"/>
          <p:nvPr>
            <p:ph type="title"/>
          </p:nvPr>
        </p:nvSpPr>
        <p:spPr>
          <a:xfrm>
            <a:off x="212400" y="2301927"/>
            <a:ext cx="3236100" cy="27669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173" name="Google Shape;173;p45"/>
          <p:cNvSpPr txBox="1"/>
          <p:nvPr>
            <p:ph idx="1" type="subTitle"/>
          </p:nvPr>
        </p:nvSpPr>
        <p:spPr>
          <a:xfrm>
            <a:off x="212400" y="5232407"/>
            <a:ext cx="3236100" cy="23055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174" name="Google Shape;174;p45"/>
          <p:cNvSpPr txBox="1"/>
          <p:nvPr>
            <p:ph idx="2" type="body"/>
          </p:nvPr>
        </p:nvSpPr>
        <p:spPr>
          <a:xfrm>
            <a:off x="3951600" y="1351607"/>
            <a:ext cx="3069600" cy="68976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75" name="Google Shape;175;p45"/>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76" name="Shape 176"/>
        <p:cNvGrpSpPr/>
        <p:nvPr/>
      </p:nvGrpSpPr>
      <p:grpSpPr>
        <a:xfrm>
          <a:off x="0" y="0"/>
          <a:ext cx="0" cy="0"/>
          <a:chOff x="0" y="0"/>
          <a:chExt cx="0" cy="0"/>
        </a:xfrm>
      </p:grpSpPr>
      <p:sp>
        <p:nvSpPr>
          <p:cNvPr id="177" name="Google Shape;177;p46"/>
          <p:cNvSpPr txBox="1"/>
          <p:nvPr>
            <p:ph idx="1" type="body"/>
          </p:nvPr>
        </p:nvSpPr>
        <p:spPr>
          <a:xfrm>
            <a:off x="249360" y="7897073"/>
            <a:ext cx="4799100" cy="11295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178" name="Google Shape;178;p46"/>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79" name="Shape 179"/>
        <p:cNvGrpSpPr/>
        <p:nvPr/>
      </p:nvGrpSpPr>
      <p:grpSpPr>
        <a:xfrm>
          <a:off x="0" y="0"/>
          <a:ext cx="0" cy="0"/>
          <a:chOff x="0" y="0"/>
          <a:chExt cx="0" cy="0"/>
        </a:xfrm>
      </p:grpSpPr>
      <p:sp>
        <p:nvSpPr>
          <p:cNvPr id="180" name="Google Shape;180;p47"/>
          <p:cNvSpPr txBox="1"/>
          <p:nvPr>
            <p:ph hasCustomPrompt="1" type="title"/>
          </p:nvPr>
        </p:nvSpPr>
        <p:spPr>
          <a:xfrm>
            <a:off x="249360" y="2064767"/>
            <a:ext cx="6816600" cy="36651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181" name="Google Shape;181;p47"/>
          <p:cNvSpPr txBox="1"/>
          <p:nvPr>
            <p:ph idx="1" type="body"/>
          </p:nvPr>
        </p:nvSpPr>
        <p:spPr>
          <a:xfrm>
            <a:off x="249360" y="5884153"/>
            <a:ext cx="6816600" cy="24282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182" name="Google Shape;182;p47"/>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83" name="Shape 183"/>
        <p:cNvGrpSpPr/>
        <p:nvPr/>
      </p:nvGrpSpPr>
      <p:grpSpPr>
        <a:xfrm>
          <a:off x="0" y="0"/>
          <a:ext cx="0" cy="0"/>
          <a:chOff x="0" y="0"/>
          <a:chExt cx="0" cy="0"/>
        </a:xfrm>
      </p:grpSpPr>
      <p:sp>
        <p:nvSpPr>
          <p:cNvPr id="184" name="Google Shape;184;p48"/>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49360" y="830713"/>
            <a:ext cx="6816600" cy="10689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49360" y="1037120"/>
            <a:ext cx="2246400" cy="14106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49360" y="2593920"/>
            <a:ext cx="2246400" cy="59349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392200" y="840280"/>
            <a:ext cx="5094300" cy="76362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657600" y="-233"/>
            <a:ext cx="3657600" cy="96012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12400" y="2301927"/>
            <a:ext cx="3236100" cy="27669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12400" y="5232407"/>
            <a:ext cx="3236100" cy="23055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3951600" y="1351607"/>
            <a:ext cx="3069600" cy="68976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49360" y="7897073"/>
            <a:ext cx="4799100" cy="11295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6777966" y="8704671"/>
            <a:ext cx="438900" cy="73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3.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2" Type="http://schemas.openxmlformats.org/officeDocument/2006/relationships/theme" Target="../theme/theme4.xml"/><Relationship Id="rId9" Type="http://schemas.openxmlformats.org/officeDocument/2006/relationships/slideLayout" Target="../slideLayouts/slideLayout31.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11" Type="http://schemas.openxmlformats.org/officeDocument/2006/relationships/slideLayout" Target="../slideLayouts/slideLayout44.xml"/><Relationship Id="rId10" Type="http://schemas.openxmlformats.org/officeDocument/2006/relationships/slideLayout" Target="../slideLayouts/slideLayout43.xml"/><Relationship Id="rId12" Type="http://schemas.openxmlformats.org/officeDocument/2006/relationships/theme" Target="../theme/theme5.xml"/><Relationship Id="rId9" Type="http://schemas.openxmlformats.org/officeDocument/2006/relationships/slideLayout" Target="../slideLayouts/slideLayout42.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49360" y="830713"/>
            <a:ext cx="6816600" cy="10689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49360" y="2151287"/>
            <a:ext cx="6816600" cy="6377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6777966" y="8704671"/>
            <a:ext cx="438900" cy="7347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49360" y="830713"/>
            <a:ext cx="6816600" cy="10689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52" name="Google Shape;52;p13"/>
          <p:cNvSpPr txBox="1"/>
          <p:nvPr>
            <p:ph idx="1" type="body"/>
          </p:nvPr>
        </p:nvSpPr>
        <p:spPr>
          <a:xfrm>
            <a:off x="249360" y="2151287"/>
            <a:ext cx="6816600" cy="6377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sz="1400">
                <a:solidFill>
                  <a:schemeClr val="dk2"/>
                </a:solidFill>
              </a:defRPr>
            </a:lvl2pPr>
            <a:lvl3pPr indent="-317500" lvl="2" marL="1371600">
              <a:lnSpc>
                <a:spcPct val="115000"/>
              </a:lnSpc>
              <a:spcBef>
                <a:spcPts val="1600"/>
              </a:spcBef>
              <a:spcAft>
                <a:spcPts val="0"/>
              </a:spcAft>
              <a:buClr>
                <a:schemeClr val="dk2"/>
              </a:buClr>
              <a:buSzPts val="1400"/>
              <a:buChar char="■"/>
              <a:defRPr sz="1400">
                <a:solidFill>
                  <a:schemeClr val="dk2"/>
                </a:solidFill>
              </a:defRPr>
            </a:lvl3pPr>
            <a:lvl4pPr indent="-317500" lvl="3" marL="1828800">
              <a:lnSpc>
                <a:spcPct val="115000"/>
              </a:lnSpc>
              <a:spcBef>
                <a:spcPts val="1600"/>
              </a:spcBef>
              <a:spcAft>
                <a:spcPts val="0"/>
              </a:spcAft>
              <a:buClr>
                <a:schemeClr val="dk2"/>
              </a:buClr>
              <a:buSzPts val="1400"/>
              <a:buChar char="●"/>
              <a:defRPr sz="1400">
                <a:solidFill>
                  <a:schemeClr val="dk2"/>
                </a:solidFill>
              </a:defRPr>
            </a:lvl4pPr>
            <a:lvl5pPr indent="-317500" lvl="4" marL="2286000">
              <a:lnSpc>
                <a:spcPct val="115000"/>
              </a:lnSpc>
              <a:spcBef>
                <a:spcPts val="1600"/>
              </a:spcBef>
              <a:spcAft>
                <a:spcPts val="0"/>
              </a:spcAft>
              <a:buClr>
                <a:schemeClr val="dk2"/>
              </a:buClr>
              <a:buSzPts val="1400"/>
              <a:buChar char="○"/>
              <a:defRPr sz="1400">
                <a:solidFill>
                  <a:schemeClr val="dk2"/>
                </a:solidFill>
              </a:defRPr>
            </a:lvl5pPr>
            <a:lvl6pPr indent="-317500" lvl="5" marL="2743200">
              <a:lnSpc>
                <a:spcPct val="115000"/>
              </a:lnSpc>
              <a:spcBef>
                <a:spcPts val="1600"/>
              </a:spcBef>
              <a:spcAft>
                <a:spcPts val="0"/>
              </a:spcAft>
              <a:buClr>
                <a:schemeClr val="dk2"/>
              </a:buClr>
              <a:buSzPts val="1400"/>
              <a:buChar char="■"/>
              <a:defRPr sz="1400">
                <a:solidFill>
                  <a:schemeClr val="dk2"/>
                </a:solidFill>
              </a:defRPr>
            </a:lvl6pPr>
            <a:lvl7pPr indent="-317500" lvl="6" marL="3200400">
              <a:lnSpc>
                <a:spcPct val="115000"/>
              </a:lnSpc>
              <a:spcBef>
                <a:spcPts val="1600"/>
              </a:spcBef>
              <a:spcAft>
                <a:spcPts val="0"/>
              </a:spcAft>
              <a:buClr>
                <a:schemeClr val="dk2"/>
              </a:buClr>
              <a:buSzPts val="1400"/>
              <a:buChar char="●"/>
              <a:defRPr sz="1400">
                <a:solidFill>
                  <a:schemeClr val="dk2"/>
                </a:solidFill>
              </a:defRPr>
            </a:lvl7pPr>
            <a:lvl8pPr indent="-317500" lvl="7" marL="3657600">
              <a:lnSpc>
                <a:spcPct val="115000"/>
              </a:lnSpc>
              <a:spcBef>
                <a:spcPts val="1600"/>
              </a:spcBef>
              <a:spcAft>
                <a:spcPts val="0"/>
              </a:spcAft>
              <a:buClr>
                <a:schemeClr val="dk2"/>
              </a:buClr>
              <a:buSzPts val="1400"/>
              <a:buChar char="○"/>
              <a:defRPr sz="1400">
                <a:solidFill>
                  <a:schemeClr val="dk2"/>
                </a:solidFill>
              </a:defRPr>
            </a:lvl8pPr>
            <a:lvl9pPr indent="-317500" lvl="8" marL="4114800">
              <a:lnSpc>
                <a:spcPct val="115000"/>
              </a:lnSpc>
              <a:spcBef>
                <a:spcPts val="1600"/>
              </a:spcBef>
              <a:spcAft>
                <a:spcPts val="1600"/>
              </a:spcAft>
              <a:buClr>
                <a:schemeClr val="dk2"/>
              </a:buClr>
              <a:buSzPts val="1400"/>
              <a:buChar char="■"/>
              <a:defRPr sz="1400">
                <a:solidFill>
                  <a:schemeClr val="dk2"/>
                </a:solidFill>
              </a:defRPr>
            </a:lvl9pPr>
          </a:lstStyle>
          <a:p/>
        </p:txBody>
      </p:sp>
      <p:sp>
        <p:nvSpPr>
          <p:cNvPr id="53" name="Google Shape;53;p13"/>
          <p:cNvSpPr txBox="1"/>
          <p:nvPr>
            <p:ph idx="12" type="sldNum"/>
          </p:nvPr>
        </p:nvSpPr>
        <p:spPr>
          <a:xfrm>
            <a:off x="6777966" y="8704671"/>
            <a:ext cx="438900" cy="7347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95" name="Shape 95"/>
        <p:cNvGrpSpPr/>
        <p:nvPr/>
      </p:nvGrpSpPr>
      <p:grpSpPr>
        <a:xfrm>
          <a:off x="0" y="0"/>
          <a:ext cx="0" cy="0"/>
          <a:chOff x="0" y="0"/>
          <a:chExt cx="0" cy="0"/>
        </a:xfrm>
      </p:grpSpPr>
      <p:sp>
        <p:nvSpPr>
          <p:cNvPr id="96" name="Google Shape;96;p25"/>
          <p:cNvSpPr txBox="1"/>
          <p:nvPr>
            <p:ph type="title"/>
          </p:nvPr>
        </p:nvSpPr>
        <p:spPr>
          <a:xfrm>
            <a:off x="249360" y="830713"/>
            <a:ext cx="6816600" cy="10689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97" name="Google Shape;97;p25"/>
          <p:cNvSpPr txBox="1"/>
          <p:nvPr>
            <p:ph idx="1" type="body"/>
          </p:nvPr>
        </p:nvSpPr>
        <p:spPr>
          <a:xfrm>
            <a:off x="249360" y="2151287"/>
            <a:ext cx="6816600" cy="6377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sz="1400">
                <a:solidFill>
                  <a:schemeClr val="dk2"/>
                </a:solidFill>
              </a:defRPr>
            </a:lvl2pPr>
            <a:lvl3pPr indent="-317500" lvl="2" marL="1371600">
              <a:lnSpc>
                <a:spcPct val="115000"/>
              </a:lnSpc>
              <a:spcBef>
                <a:spcPts val="1600"/>
              </a:spcBef>
              <a:spcAft>
                <a:spcPts val="0"/>
              </a:spcAft>
              <a:buClr>
                <a:schemeClr val="dk2"/>
              </a:buClr>
              <a:buSzPts val="1400"/>
              <a:buChar char="■"/>
              <a:defRPr sz="1400">
                <a:solidFill>
                  <a:schemeClr val="dk2"/>
                </a:solidFill>
              </a:defRPr>
            </a:lvl3pPr>
            <a:lvl4pPr indent="-317500" lvl="3" marL="1828800">
              <a:lnSpc>
                <a:spcPct val="115000"/>
              </a:lnSpc>
              <a:spcBef>
                <a:spcPts val="1600"/>
              </a:spcBef>
              <a:spcAft>
                <a:spcPts val="0"/>
              </a:spcAft>
              <a:buClr>
                <a:schemeClr val="dk2"/>
              </a:buClr>
              <a:buSzPts val="1400"/>
              <a:buChar char="●"/>
              <a:defRPr sz="1400">
                <a:solidFill>
                  <a:schemeClr val="dk2"/>
                </a:solidFill>
              </a:defRPr>
            </a:lvl4pPr>
            <a:lvl5pPr indent="-317500" lvl="4" marL="2286000">
              <a:lnSpc>
                <a:spcPct val="115000"/>
              </a:lnSpc>
              <a:spcBef>
                <a:spcPts val="1600"/>
              </a:spcBef>
              <a:spcAft>
                <a:spcPts val="0"/>
              </a:spcAft>
              <a:buClr>
                <a:schemeClr val="dk2"/>
              </a:buClr>
              <a:buSzPts val="1400"/>
              <a:buChar char="○"/>
              <a:defRPr sz="1400">
                <a:solidFill>
                  <a:schemeClr val="dk2"/>
                </a:solidFill>
              </a:defRPr>
            </a:lvl5pPr>
            <a:lvl6pPr indent="-317500" lvl="5" marL="2743200">
              <a:lnSpc>
                <a:spcPct val="115000"/>
              </a:lnSpc>
              <a:spcBef>
                <a:spcPts val="1600"/>
              </a:spcBef>
              <a:spcAft>
                <a:spcPts val="0"/>
              </a:spcAft>
              <a:buClr>
                <a:schemeClr val="dk2"/>
              </a:buClr>
              <a:buSzPts val="1400"/>
              <a:buChar char="■"/>
              <a:defRPr sz="1400">
                <a:solidFill>
                  <a:schemeClr val="dk2"/>
                </a:solidFill>
              </a:defRPr>
            </a:lvl6pPr>
            <a:lvl7pPr indent="-317500" lvl="6" marL="3200400">
              <a:lnSpc>
                <a:spcPct val="115000"/>
              </a:lnSpc>
              <a:spcBef>
                <a:spcPts val="1600"/>
              </a:spcBef>
              <a:spcAft>
                <a:spcPts val="0"/>
              </a:spcAft>
              <a:buClr>
                <a:schemeClr val="dk2"/>
              </a:buClr>
              <a:buSzPts val="1400"/>
              <a:buChar char="●"/>
              <a:defRPr sz="1400">
                <a:solidFill>
                  <a:schemeClr val="dk2"/>
                </a:solidFill>
              </a:defRPr>
            </a:lvl7pPr>
            <a:lvl8pPr indent="-317500" lvl="7" marL="3657600">
              <a:lnSpc>
                <a:spcPct val="115000"/>
              </a:lnSpc>
              <a:spcBef>
                <a:spcPts val="1600"/>
              </a:spcBef>
              <a:spcAft>
                <a:spcPts val="0"/>
              </a:spcAft>
              <a:buClr>
                <a:schemeClr val="dk2"/>
              </a:buClr>
              <a:buSzPts val="1400"/>
              <a:buChar char="○"/>
              <a:defRPr sz="1400">
                <a:solidFill>
                  <a:schemeClr val="dk2"/>
                </a:solidFill>
              </a:defRPr>
            </a:lvl8pPr>
            <a:lvl9pPr indent="-317500" lvl="8" marL="4114800">
              <a:lnSpc>
                <a:spcPct val="115000"/>
              </a:lnSpc>
              <a:spcBef>
                <a:spcPts val="1600"/>
              </a:spcBef>
              <a:spcAft>
                <a:spcPts val="1600"/>
              </a:spcAft>
              <a:buClr>
                <a:schemeClr val="dk2"/>
              </a:buClr>
              <a:buSzPts val="1400"/>
              <a:buChar char="■"/>
              <a:defRPr sz="1400">
                <a:solidFill>
                  <a:schemeClr val="dk2"/>
                </a:solidFill>
              </a:defRPr>
            </a:lvl9pPr>
          </a:lstStyle>
          <a:p/>
        </p:txBody>
      </p:sp>
      <p:sp>
        <p:nvSpPr>
          <p:cNvPr id="98" name="Google Shape;98;p25"/>
          <p:cNvSpPr txBox="1"/>
          <p:nvPr>
            <p:ph idx="12" type="sldNum"/>
          </p:nvPr>
        </p:nvSpPr>
        <p:spPr>
          <a:xfrm>
            <a:off x="6777966" y="8704671"/>
            <a:ext cx="438900" cy="7347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140" name="Shape 140"/>
        <p:cNvGrpSpPr/>
        <p:nvPr/>
      </p:nvGrpSpPr>
      <p:grpSpPr>
        <a:xfrm>
          <a:off x="0" y="0"/>
          <a:ext cx="0" cy="0"/>
          <a:chOff x="0" y="0"/>
          <a:chExt cx="0" cy="0"/>
        </a:xfrm>
      </p:grpSpPr>
      <p:sp>
        <p:nvSpPr>
          <p:cNvPr id="141" name="Google Shape;141;p37"/>
          <p:cNvSpPr txBox="1"/>
          <p:nvPr>
            <p:ph type="title"/>
          </p:nvPr>
        </p:nvSpPr>
        <p:spPr>
          <a:xfrm>
            <a:off x="249360" y="830713"/>
            <a:ext cx="6816600" cy="10689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142" name="Google Shape;142;p37"/>
          <p:cNvSpPr txBox="1"/>
          <p:nvPr>
            <p:ph idx="1" type="body"/>
          </p:nvPr>
        </p:nvSpPr>
        <p:spPr>
          <a:xfrm>
            <a:off x="249360" y="2151287"/>
            <a:ext cx="6816600" cy="6377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sz="1400">
                <a:solidFill>
                  <a:schemeClr val="dk2"/>
                </a:solidFill>
              </a:defRPr>
            </a:lvl2pPr>
            <a:lvl3pPr indent="-317500" lvl="2" marL="1371600">
              <a:lnSpc>
                <a:spcPct val="115000"/>
              </a:lnSpc>
              <a:spcBef>
                <a:spcPts val="1600"/>
              </a:spcBef>
              <a:spcAft>
                <a:spcPts val="0"/>
              </a:spcAft>
              <a:buClr>
                <a:schemeClr val="dk2"/>
              </a:buClr>
              <a:buSzPts val="1400"/>
              <a:buChar char="■"/>
              <a:defRPr sz="1400">
                <a:solidFill>
                  <a:schemeClr val="dk2"/>
                </a:solidFill>
              </a:defRPr>
            </a:lvl3pPr>
            <a:lvl4pPr indent="-317500" lvl="3" marL="1828800">
              <a:lnSpc>
                <a:spcPct val="115000"/>
              </a:lnSpc>
              <a:spcBef>
                <a:spcPts val="1600"/>
              </a:spcBef>
              <a:spcAft>
                <a:spcPts val="0"/>
              </a:spcAft>
              <a:buClr>
                <a:schemeClr val="dk2"/>
              </a:buClr>
              <a:buSzPts val="1400"/>
              <a:buChar char="●"/>
              <a:defRPr sz="1400">
                <a:solidFill>
                  <a:schemeClr val="dk2"/>
                </a:solidFill>
              </a:defRPr>
            </a:lvl4pPr>
            <a:lvl5pPr indent="-317500" lvl="4" marL="2286000">
              <a:lnSpc>
                <a:spcPct val="115000"/>
              </a:lnSpc>
              <a:spcBef>
                <a:spcPts val="1600"/>
              </a:spcBef>
              <a:spcAft>
                <a:spcPts val="0"/>
              </a:spcAft>
              <a:buClr>
                <a:schemeClr val="dk2"/>
              </a:buClr>
              <a:buSzPts val="1400"/>
              <a:buChar char="○"/>
              <a:defRPr sz="1400">
                <a:solidFill>
                  <a:schemeClr val="dk2"/>
                </a:solidFill>
              </a:defRPr>
            </a:lvl5pPr>
            <a:lvl6pPr indent="-317500" lvl="5" marL="2743200">
              <a:lnSpc>
                <a:spcPct val="115000"/>
              </a:lnSpc>
              <a:spcBef>
                <a:spcPts val="1600"/>
              </a:spcBef>
              <a:spcAft>
                <a:spcPts val="0"/>
              </a:spcAft>
              <a:buClr>
                <a:schemeClr val="dk2"/>
              </a:buClr>
              <a:buSzPts val="1400"/>
              <a:buChar char="■"/>
              <a:defRPr sz="1400">
                <a:solidFill>
                  <a:schemeClr val="dk2"/>
                </a:solidFill>
              </a:defRPr>
            </a:lvl6pPr>
            <a:lvl7pPr indent="-317500" lvl="6" marL="3200400">
              <a:lnSpc>
                <a:spcPct val="115000"/>
              </a:lnSpc>
              <a:spcBef>
                <a:spcPts val="1600"/>
              </a:spcBef>
              <a:spcAft>
                <a:spcPts val="0"/>
              </a:spcAft>
              <a:buClr>
                <a:schemeClr val="dk2"/>
              </a:buClr>
              <a:buSzPts val="1400"/>
              <a:buChar char="●"/>
              <a:defRPr sz="1400">
                <a:solidFill>
                  <a:schemeClr val="dk2"/>
                </a:solidFill>
              </a:defRPr>
            </a:lvl7pPr>
            <a:lvl8pPr indent="-317500" lvl="7" marL="3657600">
              <a:lnSpc>
                <a:spcPct val="115000"/>
              </a:lnSpc>
              <a:spcBef>
                <a:spcPts val="1600"/>
              </a:spcBef>
              <a:spcAft>
                <a:spcPts val="0"/>
              </a:spcAft>
              <a:buClr>
                <a:schemeClr val="dk2"/>
              </a:buClr>
              <a:buSzPts val="1400"/>
              <a:buChar char="○"/>
              <a:defRPr sz="1400">
                <a:solidFill>
                  <a:schemeClr val="dk2"/>
                </a:solidFill>
              </a:defRPr>
            </a:lvl8pPr>
            <a:lvl9pPr indent="-317500" lvl="8" marL="4114800">
              <a:lnSpc>
                <a:spcPct val="115000"/>
              </a:lnSpc>
              <a:spcBef>
                <a:spcPts val="1600"/>
              </a:spcBef>
              <a:spcAft>
                <a:spcPts val="1600"/>
              </a:spcAft>
              <a:buClr>
                <a:schemeClr val="dk2"/>
              </a:buClr>
              <a:buSzPts val="1400"/>
              <a:buChar char="■"/>
              <a:defRPr sz="1400">
                <a:solidFill>
                  <a:schemeClr val="dk2"/>
                </a:solidFill>
              </a:defRPr>
            </a:lvl9pPr>
          </a:lstStyle>
          <a:p/>
        </p:txBody>
      </p:sp>
      <p:sp>
        <p:nvSpPr>
          <p:cNvPr id="143" name="Google Shape;143;p37"/>
          <p:cNvSpPr txBox="1"/>
          <p:nvPr>
            <p:ph idx="12" type="sldNum"/>
          </p:nvPr>
        </p:nvSpPr>
        <p:spPr>
          <a:xfrm>
            <a:off x="6777966" y="8704671"/>
            <a:ext cx="438900" cy="7347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xml"/><Relationship Id="rId3" Type="http://schemas.openxmlformats.org/officeDocument/2006/relationships/hyperlink" Target="https://www.youtube.com/watch?v=mzrKWGmyqY8" TargetMode="External"/><Relationship Id="rId4" Type="http://schemas.openxmlformats.org/officeDocument/2006/relationships/hyperlink" Target="https://www.youtube.com/watch?v=mzrKWGmyqY8" TargetMode="External"/><Relationship Id="rId5" Type="http://schemas.openxmlformats.org/officeDocument/2006/relationships/image" Target="../media/image5.png"/><Relationship Id="rId6"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2.xml"/><Relationship Id="rId3" Type="http://schemas.openxmlformats.org/officeDocument/2006/relationships/image" Target="../media/image5.png"/><Relationship Id="rId4" Type="http://schemas.openxmlformats.org/officeDocument/2006/relationships/hyperlink" Target="https://youtu.be/s_Gq2qDwFpA?feature=shared&amp;t=268"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2.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5.png"/><Relationship Id="rId4" Type="http://schemas.openxmlformats.org/officeDocument/2006/relationships/image" Target="../media/image2.png"/><Relationship Id="rId5" Type="http://schemas.openxmlformats.org/officeDocument/2006/relationships/image" Target="../media/image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5.xml"/><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6.xml"/><Relationship Id="rId3" Type="http://schemas.openxmlformats.org/officeDocument/2006/relationships/image" Target="../media/image5.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7.xml"/><Relationship Id="rId3" Type="http://schemas.openxmlformats.org/officeDocument/2006/relationships/image" Target="../media/image5.png"/><Relationship Id="rId4" Type="http://schemas.openxmlformats.org/officeDocument/2006/relationships/hyperlink" Target="https://youtu.be/s_Gq2qDwFpA?feature=shared&amp;t=268"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5.png"/><Relationship Id="rId4" Type="http://schemas.openxmlformats.org/officeDocument/2006/relationships/image" Target="../media/image2.png"/><Relationship Id="rId5"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9.xml"/><Relationship Id="rId3" Type="http://schemas.openxmlformats.org/officeDocument/2006/relationships/image" Target="../media/image5.png"/><Relationship Id="rId4" Type="http://schemas.openxmlformats.org/officeDocument/2006/relationships/image" Target="../media/image6.png"/><Relationship Id="rId11" Type="http://schemas.openxmlformats.org/officeDocument/2006/relationships/image" Target="../media/image11.png"/><Relationship Id="rId10" Type="http://schemas.openxmlformats.org/officeDocument/2006/relationships/image" Target="../media/image12.png"/><Relationship Id="rId9" Type="http://schemas.openxmlformats.org/officeDocument/2006/relationships/image" Target="../media/image13.png"/><Relationship Id="rId5" Type="http://schemas.openxmlformats.org/officeDocument/2006/relationships/image" Target="../media/image2.png"/><Relationship Id="rId6" Type="http://schemas.openxmlformats.org/officeDocument/2006/relationships/image" Target="../media/image8.png"/><Relationship Id="rId7" Type="http://schemas.openxmlformats.org/officeDocument/2006/relationships/image" Target="../media/image14.png"/><Relationship Id="rId8"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88" name="Shape 188"/>
        <p:cNvGrpSpPr/>
        <p:nvPr/>
      </p:nvGrpSpPr>
      <p:grpSpPr>
        <a:xfrm>
          <a:off x="0" y="0"/>
          <a:ext cx="0" cy="0"/>
          <a:chOff x="0" y="0"/>
          <a:chExt cx="0" cy="0"/>
        </a:xfrm>
      </p:grpSpPr>
      <p:sp>
        <p:nvSpPr>
          <p:cNvPr id="189" name="Google Shape;189;p49"/>
          <p:cNvSpPr txBox="1"/>
          <p:nvPr/>
        </p:nvSpPr>
        <p:spPr>
          <a:xfrm>
            <a:off x="0" y="0"/>
            <a:ext cx="7315200" cy="10968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4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000"/>
              <a:buFont typeface="Arial"/>
              <a:buNone/>
            </a:pPr>
            <a:r>
              <a:rPr lang="en" sz="1500">
                <a:solidFill>
                  <a:schemeClr val="dk1"/>
                </a:solidFill>
                <a:latin typeface="Halant"/>
                <a:ea typeface="Halant"/>
                <a:cs typeface="Halant"/>
                <a:sym typeface="Halant"/>
              </a:rPr>
              <a:t>Historical Fiction</a:t>
            </a:r>
            <a:endParaRPr sz="15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000"/>
              <a:buFont typeface="Arial"/>
              <a:buNone/>
            </a:pPr>
            <a:r>
              <a:rPr lang="en" sz="2300">
                <a:solidFill>
                  <a:schemeClr val="dk1"/>
                </a:solidFill>
                <a:latin typeface="Plus Jakarta Sans Medium"/>
                <a:ea typeface="Plus Jakarta Sans Medium"/>
                <a:cs typeface="Plus Jakarta Sans Medium"/>
                <a:sym typeface="Plus Jakarta Sans Medium"/>
              </a:rPr>
              <a:t>Frontier Life</a:t>
            </a:r>
            <a:endParaRPr sz="13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1600">
              <a:solidFill>
                <a:schemeClr val="dk1"/>
              </a:solidFill>
              <a:latin typeface="Halant"/>
              <a:ea typeface="Halant"/>
              <a:cs typeface="Halant"/>
              <a:sym typeface="Halant"/>
            </a:endParaRPr>
          </a:p>
        </p:txBody>
      </p:sp>
      <p:sp>
        <p:nvSpPr>
          <p:cNvPr id="190" name="Google Shape;190;p49"/>
          <p:cNvSpPr txBox="1"/>
          <p:nvPr/>
        </p:nvSpPr>
        <p:spPr>
          <a:xfrm>
            <a:off x="428471" y="2811291"/>
            <a:ext cx="6458400" cy="5931300"/>
          </a:xfrm>
          <a:prstGeom prst="rect">
            <a:avLst/>
          </a:prstGeom>
          <a:noFill/>
          <a:ln>
            <a:noFill/>
          </a:ln>
        </p:spPr>
        <p:txBody>
          <a:bodyPr anchorCtr="0" anchor="t" bIns="86450" lIns="86450" spcFirstLastPara="1" rIns="86450" wrap="square" tIns="86450">
            <a:spAutoFit/>
          </a:bodyPr>
          <a:lstStyle/>
          <a:p>
            <a:pPr indent="0" lvl="0" marL="0" rtl="0" algn="l">
              <a:spcBef>
                <a:spcPts val="0"/>
              </a:spcBef>
              <a:spcAft>
                <a:spcPts val="0"/>
              </a:spcAft>
              <a:buNone/>
            </a:pPr>
            <a:r>
              <a:rPr b="1" lang="en" sz="1200">
                <a:solidFill>
                  <a:srgbClr val="000000"/>
                </a:solidFill>
                <a:latin typeface="Halant"/>
                <a:ea typeface="Halant"/>
                <a:cs typeface="Halant"/>
                <a:sym typeface="Halant"/>
              </a:rPr>
              <a:t>Directions: </a:t>
            </a:r>
            <a:r>
              <a:rPr lang="en" sz="1200">
                <a:latin typeface="Halant"/>
                <a:ea typeface="Halant"/>
                <a:cs typeface="Halant"/>
                <a:sym typeface="Halant"/>
              </a:rPr>
              <a:t>Watch the </a:t>
            </a:r>
            <a:r>
              <a:rPr lang="en" sz="1200" u="sng">
                <a:solidFill>
                  <a:schemeClr val="hlink"/>
                </a:solidFill>
                <a:latin typeface="Halant"/>
                <a:ea typeface="Halant"/>
                <a:cs typeface="Halant"/>
                <a:sym typeface="Halant"/>
                <a:hlinkClick r:id="rId3"/>
              </a:rPr>
              <a:t>book reading of </a:t>
            </a:r>
            <a:r>
              <a:rPr i="1" lang="en" sz="1200" u="sng">
                <a:solidFill>
                  <a:schemeClr val="hlink"/>
                </a:solidFill>
                <a:latin typeface="Halant"/>
                <a:ea typeface="Halant"/>
                <a:cs typeface="Halant"/>
                <a:sym typeface="Halant"/>
                <a:hlinkClick r:id="rId4"/>
              </a:rPr>
              <a:t>Ox Cart Man</a:t>
            </a:r>
            <a:r>
              <a:rPr i="1" lang="en" sz="1200">
                <a:latin typeface="Halant"/>
                <a:ea typeface="Halant"/>
                <a:cs typeface="Halant"/>
                <a:sym typeface="Halant"/>
              </a:rPr>
              <a:t> </a:t>
            </a:r>
            <a:r>
              <a:rPr lang="en" sz="1200">
                <a:latin typeface="Halant"/>
                <a:ea typeface="Halant"/>
                <a:cs typeface="Halant"/>
                <a:sym typeface="Halant"/>
              </a:rPr>
              <a:t>by Donald Hall, published in 1979. Complete the Notice, Wonder, Think Chart based on the story and illustrations. Then answer the question.</a:t>
            </a:r>
            <a:endParaRPr sz="12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304800" lvl="0" marL="457200" rtl="0" algn="l">
              <a:spcBef>
                <a:spcPts val="0"/>
              </a:spcBef>
              <a:spcAft>
                <a:spcPts val="0"/>
              </a:spcAft>
              <a:buSzPts val="1200"/>
              <a:buFont typeface="Inter"/>
              <a:buAutoNum type="arabicPeriod"/>
            </a:pPr>
            <a:r>
              <a:rPr lang="en" sz="1200">
                <a:latin typeface="Inter"/>
                <a:ea typeface="Inter"/>
                <a:cs typeface="Inter"/>
                <a:sym typeface="Inter"/>
              </a:rPr>
              <a:t>How does </a:t>
            </a:r>
            <a:r>
              <a:rPr i="1" lang="en" sz="1200">
                <a:latin typeface="Inter"/>
                <a:ea typeface="Inter"/>
                <a:cs typeface="Inter"/>
                <a:sym typeface="Inter"/>
              </a:rPr>
              <a:t>Ox Cart Man </a:t>
            </a:r>
            <a:r>
              <a:rPr lang="en" sz="1200">
                <a:latin typeface="Inter"/>
                <a:ea typeface="Inter"/>
                <a:cs typeface="Inter"/>
                <a:sym typeface="Inter"/>
              </a:rPr>
              <a:t>portray the people and life on the frontier?</a:t>
            </a:r>
            <a:endParaRPr/>
          </a:p>
        </p:txBody>
      </p:sp>
      <p:sp>
        <p:nvSpPr>
          <p:cNvPr id="191" name="Google Shape;191;p49"/>
          <p:cNvSpPr txBox="1"/>
          <p:nvPr/>
        </p:nvSpPr>
        <p:spPr>
          <a:xfrm>
            <a:off x="687953" y="1645744"/>
            <a:ext cx="5939400" cy="1096800"/>
          </a:xfrm>
          <a:prstGeom prst="rect">
            <a:avLst/>
          </a:prstGeom>
          <a:noFill/>
          <a:ln cap="flat" cmpd="sng" w="9525">
            <a:solidFill>
              <a:srgbClr val="B7B7B7"/>
            </a:solidFill>
            <a:prstDash val="solid"/>
            <a:round/>
            <a:headEnd len="sm" w="sm" type="none"/>
            <a:tailEnd len="sm" w="sm" type="none"/>
          </a:ln>
        </p:spPr>
        <p:txBody>
          <a:bodyPr anchorCtr="0" anchor="ctr" bIns="109750" lIns="109750" spcFirstLastPara="1" rIns="109750" wrap="square" tIns="109750">
            <a:noAutofit/>
          </a:bodyPr>
          <a:lstStyle/>
          <a:p>
            <a:pPr indent="0" lvl="0" marL="0" rtl="0" algn="ctr">
              <a:spcBef>
                <a:spcPts val="0"/>
              </a:spcBef>
              <a:spcAft>
                <a:spcPts val="0"/>
              </a:spcAft>
              <a:buClr>
                <a:srgbClr val="000000"/>
              </a:buClr>
              <a:buSzPts val="1000"/>
              <a:buFont typeface="Arial"/>
              <a:buNone/>
            </a:pPr>
            <a:r>
              <a:rPr b="1" lang="en" sz="1700">
                <a:solidFill>
                  <a:srgbClr val="000000"/>
                </a:solidFill>
                <a:latin typeface="Halant"/>
                <a:ea typeface="Halant"/>
                <a:cs typeface="Halant"/>
                <a:sym typeface="Halant"/>
              </a:rPr>
              <a:t>Supporting Question</a:t>
            </a:r>
            <a:endParaRPr b="1" sz="1700">
              <a:solidFill>
                <a:srgbClr val="000000"/>
              </a:solidFill>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rPr i="1" lang="en" sz="1700">
                <a:solidFill>
                  <a:schemeClr val="dk1"/>
                </a:solidFill>
                <a:latin typeface="Inter"/>
                <a:ea typeface="Inter"/>
                <a:cs typeface="Inter"/>
                <a:sym typeface="Inter"/>
              </a:rPr>
              <a:t>What do the experiences of individuals on the frontier demonstrate about opportunity, struggle, and change in the Early Republic?</a:t>
            </a:r>
            <a:endParaRPr i="1" sz="1700">
              <a:latin typeface="Inter"/>
              <a:ea typeface="Inter"/>
              <a:cs typeface="Inter"/>
              <a:sym typeface="Inter"/>
            </a:endParaRPr>
          </a:p>
        </p:txBody>
      </p:sp>
      <p:pic>
        <p:nvPicPr>
          <p:cNvPr id="192" name="Google Shape;192;p49"/>
          <p:cNvPicPr preferRelativeResize="0"/>
          <p:nvPr/>
        </p:nvPicPr>
        <p:blipFill>
          <a:blip r:embed="rId5">
            <a:alphaModFix/>
          </a:blip>
          <a:stretch>
            <a:fillRect/>
          </a:stretch>
        </p:blipFill>
        <p:spPr>
          <a:xfrm>
            <a:off x="379265" y="9065410"/>
            <a:ext cx="242312" cy="242312"/>
          </a:xfrm>
          <a:prstGeom prst="rect">
            <a:avLst/>
          </a:prstGeom>
          <a:noFill/>
          <a:ln>
            <a:noFill/>
          </a:ln>
        </p:spPr>
      </p:pic>
      <p:sp>
        <p:nvSpPr>
          <p:cNvPr id="193" name="Google Shape;193;p49"/>
          <p:cNvSpPr txBox="1"/>
          <p:nvPr/>
        </p:nvSpPr>
        <p:spPr>
          <a:xfrm>
            <a:off x="5208250" y="9041525"/>
            <a:ext cx="1731600" cy="293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000">
                <a:solidFill>
                  <a:srgbClr val="666666"/>
                </a:solidFill>
                <a:latin typeface="Inter"/>
                <a:ea typeface="Inter"/>
                <a:cs typeface="Inter"/>
                <a:sym typeface="Inter"/>
              </a:rPr>
              <a:t> ©2025 Thinking Nation</a:t>
            </a:r>
            <a:endParaRPr sz="1000">
              <a:solidFill>
                <a:srgbClr val="666666"/>
              </a:solidFill>
              <a:latin typeface="Inter"/>
              <a:ea typeface="Inter"/>
              <a:cs typeface="Inter"/>
              <a:sym typeface="Inter"/>
            </a:endParaRPr>
          </a:p>
          <a:p>
            <a:pPr indent="0" lvl="0" marL="0" rtl="0" algn="l">
              <a:spcBef>
                <a:spcPts val="0"/>
              </a:spcBef>
              <a:spcAft>
                <a:spcPts val="0"/>
              </a:spcAft>
              <a:buNone/>
            </a:pPr>
            <a:r>
              <a:t/>
            </a:r>
            <a:endParaRPr sz="1400">
              <a:solidFill>
                <a:srgbClr val="666666"/>
              </a:solidFill>
              <a:latin typeface="Inter"/>
              <a:ea typeface="Inter"/>
              <a:cs typeface="Inter"/>
              <a:sym typeface="Inter"/>
            </a:endParaRPr>
          </a:p>
        </p:txBody>
      </p:sp>
      <p:sp>
        <p:nvSpPr>
          <p:cNvPr id="194" name="Google Shape;194;p49"/>
          <p:cNvSpPr txBox="1"/>
          <p:nvPr/>
        </p:nvSpPr>
        <p:spPr>
          <a:xfrm>
            <a:off x="2791800" y="9041525"/>
            <a:ext cx="17316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666666"/>
                </a:solidFill>
                <a:latin typeface="Inter"/>
                <a:ea typeface="Inter"/>
                <a:cs typeface="Inter"/>
                <a:sym typeface="Inter"/>
              </a:rPr>
              <a:t>thinkingnation.org</a:t>
            </a:r>
            <a:endParaRPr sz="1400">
              <a:solidFill>
                <a:srgbClr val="666666"/>
              </a:solidFill>
              <a:latin typeface="Inter"/>
              <a:ea typeface="Inter"/>
              <a:cs typeface="Inter"/>
              <a:sym typeface="Inter"/>
            </a:endParaRPr>
          </a:p>
        </p:txBody>
      </p:sp>
      <p:sp>
        <p:nvSpPr>
          <p:cNvPr id="195" name="Google Shape;195;p49"/>
          <p:cNvSpPr txBox="1"/>
          <p:nvPr/>
        </p:nvSpPr>
        <p:spPr>
          <a:xfrm>
            <a:off x="310588" y="1251138"/>
            <a:ext cx="6693900" cy="344700"/>
          </a:xfrm>
          <a:prstGeom prst="rect">
            <a:avLst/>
          </a:prstGeom>
          <a:noFill/>
          <a:ln>
            <a:noFill/>
          </a:ln>
        </p:spPr>
        <p:txBody>
          <a:bodyPr anchorCtr="0" anchor="t" bIns="86450" lIns="86450" spcFirstLastPara="1" rIns="86450" wrap="square" tIns="86450">
            <a:noAutofit/>
          </a:bodyPr>
          <a:lstStyle/>
          <a:p>
            <a:pPr indent="0" lvl="0" marL="0" rtl="0" algn="l">
              <a:spcBef>
                <a:spcPts val="0"/>
              </a:spcBef>
              <a:spcAft>
                <a:spcPts val="0"/>
              </a:spcAft>
              <a:buClr>
                <a:srgbClr val="000000"/>
              </a:buClr>
              <a:buSzPts val="1000"/>
              <a:buFont typeface="Arial"/>
              <a:buNone/>
            </a:pPr>
            <a:r>
              <a:rPr b="1" lang="en" sz="1100">
                <a:solidFill>
                  <a:srgbClr val="000000"/>
                </a:solidFill>
                <a:latin typeface="Inter"/>
                <a:ea typeface="Inter"/>
                <a:cs typeface="Inter"/>
                <a:sym typeface="Inter"/>
              </a:rPr>
              <a:t>Name: ______________________________________  Date: ________ Class: ____________________</a:t>
            </a:r>
            <a:endParaRPr b="1" sz="1100">
              <a:solidFill>
                <a:srgbClr val="000000"/>
              </a:solidFill>
              <a:latin typeface="Inter"/>
              <a:ea typeface="Inter"/>
              <a:cs typeface="Inter"/>
              <a:sym typeface="Inter"/>
            </a:endParaRPr>
          </a:p>
        </p:txBody>
      </p:sp>
      <p:pic>
        <p:nvPicPr>
          <p:cNvPr id="196" name="Google Shape;196;p49"/>
          <p:cNvPicPr preferRelativeResize="0"/>
          <p:nvPr/>
        </p:nvPicPr>
        <p:blipFill>
          <a:blip r:embed="rId6">
            <a:alphaModFix/>
          </a:blip>
          <a:stretch>
            <a:fillRect/>
          </a:stretch>
        </p:blipFill>
        <p:spPr>
          <a:xfrm>
            <a:off x="203550" y="220497"/>
            <a:ext cx="994388" cy="412343"/>
          </a:xfrm>
          <a:prstGeom prst="rect">
            <a:avLst/>
          </a:prstGeom>
          <a:noFill/>
          <a:ln>
            <a:noFill/>
          </a:ln>
        </p:spPr>
      </p:pic>
      <p:graphicFrame>
        <p:nvGraphicFramePr>
          <p:cNvPr id="197" name="Google Shape;197;p49"/>
          <p:cNvGraphicFramePr/>
          <p:nvPr/>
        </p:nvGraphicFramePr>
        <p:xfrm>
          <a:off x="379275" y="3429000"/>
          <a:ext cx="3000000" cy="3000000"/>
        </p:xfrm>
        <a:graphic>
          <a:graphicData uri="http://schemas.openxmlformats.org/drawingml/2006/table">
            <a:tbl>
              <a:tblPr>
                <a:noFill/>
                <a:tableStyleId>{8816CD99-D242-4850-94E7-07187E727697}</a:tableStyleId>
              </a:tblPr>
              <a:tblGrid>
                <a:gridCol w="2186850"/>
                <a:gridCol w="2186850"/>
                <a:gridCol w="2186850"/>
              </a:tblGrid>
              <a:tr h="381000">
                <a:tc>
                  <a:txBody>
                    <a:bodyPr/>
                    <a:lstStyle/>
                    <a:p>
                      <a:pPr indent="0" lvl="0" marL="0" rtl="0" algn="ctr">
                        <a:spcBef>
                          <a:spcPts val="0"/>
                        </a:spcBef>
                        <a:spcAft>
                          <a:spcPts val="0"/>
                        </a:spcAft>
                        <a:buNone/>
                      </a:pPr>
                      <a:r>
                        <a:rPr b="1" lang="en">
                          <a:latin typeface="Inter"/>
                          <a:ea typeface="Inter"/>
                          <a:cs typeface="Inter"/>
                          <a:sym typeface="Inter"/>
                        </a:rPr>
                        <a:t>NOTICE</a:t>
                      </a:r>
                      <a:endParaRPr b="1">
                        <a:latin typeface="Inter"/>
                        <a:ea typeface="Inter"/>
                        <a:cs typeface="Inter"/>
                        <a:sym typeface="Inter"/>
                      </a:endParaRPr>
                    </a:p>
                  </a:txBody>
                  <a:tcPr marT="91425" marB="91425" marR="91425" marL="91425"/>
                </a:tc>
                <a:tc>
                  <a:txBody>
                    <a:bodyPr/>
                    <a:lstStyle/>
                    <a:p>
                      <a:pPr indent="0" lvl="0" marL="0" rtl="0" algn="ctr">
                        <a:spcBef>
                          <a:spcPts val="0"/>
                        </a:spcBef>
                        <a:spcAft>
                          <a:spcPts val="0"/>
                        </a:spcAft>
                        <a:buNone/>
                      </a:pPr>
                      <a:r>
                        <a:rPr b="1" lang="en">
                          <a:latin typeface="Inter"/>
                          <a:ea typeface="Inter"/>
                          <a:cs typeface="Inter"/>
                          <a:sym typeface="Inter"/>
                        </a:rPr>
                        <a:t>WONDER</a:t>
                      </a:r>
                      <a:endParaRPr b="1">
                        <a:latin typeface="Inter"/>
                        <a:ea typeface="Inter"/>
                        <a:cs typeface="Inter"/>
                        <a:sym typeface="Inter"/>
                      </a:endParaRPr>
                    </a:p>
                  </a:txBody>
                  <a:tcPr marT="91425" marB="91425" marR="91425" marL="91425"/>
                </a:tc>
                <a:tc>
                  <a:txBody>
                    <a:bodyPr/>
                    <a:lstStyle/>
                    <a:p>
                      <a:pPr indent="0" lvl="0" marL="0" rtl="0" algn="ctr">
                        <a:spcBef>
                          <a:spcPts val="0"/>
                        </a:spcBef>
                        <a:spcAft>
                          <a:spcPts val="0"/>
                        </a:spcAft>
                        <a:buNone/>
                      </a:pPr>
                      <a:r>
                        <a:rPr b="1" lang="en">
                          <a:latin typeface="Inter"/>
                          <a:ea typeface="Inter"/>
                          <a:cs typeface="Inter"/>
                          <a:sym typeface="Inter"/>
                        </a:rPr>
                        <a:t>THINK</a:t>
                      </a:r>
                      <a:endParaRPr b="1">
                        <a:latin typeface="Inter"/>
                        <a:ea typeface="Inter"/>
                        <a:cs typeface="Inter"/>
                        <a:sym typeface="Inter"/>
                      </a:endParaRPr>
                    </a:p>
                  </a:txBody>
                  <a:tcPr marT="91425" marB="91425" marR="91425" marL="91425"/>
                </a:tc>
              </a:tr>
              <a:tr h="381000">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01" name="Shape 201"/>
        <p:cNvGrpSpPr/>
        <p:nvPr/>
      </p:nvGrpSpPr>
      <p:grpSpPr>
        <a:xfrm>
          <a:off x="0" y="0"/>
          <a:ext cx="0" cy="0"/>
          <a:chOff x="0" y="0"/>
          <a:chExt cx="0" cy="0"/>
        </a:xfrm>
      </p:grpSpPr>
      <p:pic>
        <p:nvPicPr>
          <p:cNvPr id="202" name="Google Shape;202;p50"/>
          <p:cNvPicPr preferRelativeResize="0"/>
          <p:nvPr/>
        </p:nvPicPr>
        <p:blipFill>
          <a:blip r:embed="rId3">
            <a:alphaModFix/>
          </a:blip>
          <a:stretch>
            <a:fillRect/>
          </a:stretch>
        </p:blipFill>
        <p:spPr>
          <a:xfrm>
            <a:off x="359100" y="8923350"/>
            <a:ext cx="405811" cy="405811"/>
          </a:xfrm>
          <a:prstGeom prst="rect">
            <a:avLst/>
          </a:prstGeom>
          <a:noFill/>
          <a:ln>
            <a:noFill/>
          </a:ln>
        </p:spPr>
      </p:pic>
      <p:sp>
        <p:nvSpPr>
          <p:cNvPr id="203" name="Google Shape;203;p50"/>
          <p:cNvSpPr txBox="1"/>
          <p:nvPr/>
        </p:nvSpPr>
        <p:spPr>
          <a:xfrm>
            <a:off x="5208250" y="9041525"/>
            <a:ext cx="1731600" cy="293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000">
                <a:solidFill>
                  <a:srgbClr val="666666"/>
                </a:solidFill>
                <a:latin typeface="Inter"/>
                <a:ea typeface="Inter"/>
                <a:cs typeface="Inter"/>
                <a:sym typeface="Inter"/>
              </a:rPr>
              <a:t> ©2025 Thinking Nation</a:t>
            </a:r>
            <a:endParaRPr sz="1000">
              <a:solidFill>
                <a:srgbClr val="666666"/>
              </a:solidFill>
              <a:latin typeface="Inter"/>
              <a:ea typeface="Inter"/>
              <a:cs typeface="Inter"/>
              <a:sym typeface="Inter"/>
            </a:endParaRPr>
          </a:p>
          <a:p>
            <a:pPr indent="0" lvl="0" marL="0" rtl="0" algn="l">
              <a:spcBef>
                <a:spcPts val="0"/>
              </a:spcBef>
              <a:spcAft>
                <a:spcPts val="0"/>
              </a:spcAft>
              <a:buNone/>
            </a:pPr>
            <a:r>
              <a:t/>
            </a:r>
            <a:endParaRPr sz="1400">
              <a:solidFill>
                <a:srgbClr val="666666"/>
              </a:solidFill>
              <a:latin typeface="Inter"/>
              <a:ea typeface="Inter"/>
              <a:cs typeface="Inter"/>
              <a:sym typeface="Inter"/>
            </a:endParaRPr>
          </a:p>
        </p:txBody>
      </p:sp>
      <p:sp>
        <p:nvSpPr>
          <p:cNvPr id="204" name="Google Shape;204;p50"/>
          <p:cNvSpPr txBox="1"/>
          <p:nvPr/>
        </p:nvSpPr>
        <p:spPr>
          <a:xfrm>
            <a:off x="2791800" y="9041525"/>
            <a:ext cx="17316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666666"/>
                </a:solidFill>
                <a:latin typeface="Inter"/>
                <a:ea typeface="Inter"/>
                <a:cs typeface="Inter"/>
                <a:sym typeface="Inter"/>
              </a:rPr>
              <a:t>thinkingnation.org</a:t>
            </a:r>
            <a:endParaRPr sz="1400">
              <a:solidFill>
                <a:srgbClr val="666666"/>
              </a:solidFill>
              <a:latin typeface="Inter"/>
              <a:ea typeface="Inter"/>
              <a:cs typeface="Inter"/>
              <a:sym typeface="Inter"/>
            </a:endParaRPr>
          </a:p>
        </p:txBody>
      </p:sp>
      <p:graphicFrame>
        <p:nvGraphicFramePr>
          <p:cNvPr id="205" name="Google Shape;205;p50"/>
          <p:cNvGraphicFramePr/>
          <p:nvPr/>
        </p:nvGraphicFramePr>
        <p:xfrm>
          <a:off x="359094" y="1313086"/>
          <a:ext cx="3000000" cy="3000000"/>
        </p:xfrm>
        <a:graphic>
          <a:graphicData uri="http://schemas.openxmlformats.org/drawingml/2006/table">
            <a:tbl>
              <a:tblPr>
                <a:noFill/>
                <a:tableStyleId>{8816CD99-D242-4850-94E7-07187E727697}</a:tableStyleId>
              </a:tblPr>
              <a:tblGrid>
                <a:gridCol w="6657000"/>
              </a:tblGrid>
              <a:tr h="411525">
                <a:tc>
                  <a:txBody>
                    <a:bodyPr/>
                    <a:lstStyle/>
                    <a:p>
                      <a:pPr indent="0" lvl="0" marL="0" rtl="0" algn="l">
                        <a:lnSpc>
                          <a:spcPct val="100000"/>
                        </a:lnSpc>
                        <a:spcBef>
                          <a:spcPts val="0"/>
                        </a:spcBef>
                        <a:spcAft>
                          <a:spcPts val="0"/>
                        </a:spcAft>
                        <a:buNone/>
                      </a:pPr>
                      <a:r>
                        <a:rPr b="1" lang="en" sz="1100" u="sng">
                          <a:solidFill>
                            <a:schemeClr val="hlink"/>
                          </a:solidFill>
                          <a:latin typeface="Inter"/>
                          <a:ea typeface="Inter"/>
                          <a:cs typeface="Inter"/>
                          <a:sym typeface="Inter"/>
                          <a:hlinkClick r:id="rId4"/>
                        </a:rPr>
                        <a:t>Video Transcript:</a:t>
                      </a:r>
                      <a:r>
                        <a:rPr b="1" lang="en" sz="1100">
                          <a:latin typeface="Inter"/>
                          <a:ea typeface="Inter"/>
                          <a:cs typeface="Inter"/>
                          <a:sym typeface="Inter"/>
                        </a:rPr>
                        <a:t>  (4:28-8:00)</a:t>
                      </a:r>
                      <a:endParaRPr sz="1100">
                        <a:latin typeface="Inter"/>
                        <a:ea typeface="Inter"/>
                        <a:cs typeface="Inter"/>
                        <a:sym typeface="Inter"/>
                      </a:endParaRPr>
                    </a:p>
                    <a:p>
                      <a:pPr indent="0" lvl="0" marL="0" marR="152400" rtl="0" algn="l">
                        <a:lnSpc>
                          <a:spcPct val="100000"/>
                        </a:lnSpc>
                        <a:spcBef>
                          <a:spcPts val="0"/>
                        </a:spcBef>
                        <a:spcAft>
                          <a:spcPts val="0"/>
                        </a:spcAft>
                        <a:buNone/>
                      </a:pPr>
                      <a:r>
                        <a:rPr lang="en" sz="1100">
                          <a:solidFill>
                            <a:schemeClr val="dk1"/>
                          </a:solidFill>
                          <a:latin typeface="Inter"/>
                          <a:ea typeface="Inter"/>
                          <a:cs typeface="Inter"/>
                          <a:sym typeface="Inter"/>
                        </a:rPr>
                        <a:t>What I'm struck by in  your book is, first of all, the title, but then the way in which, in surveying American history, you really see, as you do in the title, language and how language reflects our  history but also has shaped it. So, just to get us started, could you tell us about the title  and how you chose such a perfect title and and whether there was any debate in your publishing house? Oh, there was! Okay. One of the things I wanted to do with this book is show that our notions of class have a much longer and older history. I take it all the way back to the British colonial period, in part because—even though we tell ourselves that with the American Revolution we left Great Britain and got rid of the aristocracy—in fact, none of that is true. We borrowed a great deal from British and English culture. Two of the concepts that are sort of central, to my eye, to where "white trash" comes from are, first of all, since we have been an agrarian nation for over half our history, it's important to pay attention to rural ways of thinking about class. The idea of "white trash" actually was first used by Richard Hakluyt, who was an Elizabethan adventurer, who made a pitch to Queen Elizabeth about why we needed the New World, and the real reason that he felt the New World was important was that it was going to be the trash bin for the poor, the idle, and the worthless people in England. Now, this of course upsets the apple cart on the idea that somehow everyone who came to the New World was seeking religious liberty. It's not true. Most people were coming for economic reasons. The word that was used by Richard Hakluyt to describe these people was "waste people." So, therefore, the idea of "trash." Thomas Jefferson and Abigail Adams referred to the rural white population as "rubbish." Now, we still hear that—British people still use that term today. But part of what I was trying to uncover is that two big concepts that we need to think about still shape our class system today. One is the idea of land—the importance of the civic value, the economic value, and the class value of being a landowner. This is important because one of the things we have to realize is that even in the early founding period, you couldn't vote unless you owned land. Land, in a sense, was seen as the real source of liberty. You had to be a landowner. So—land. And if we think about why land continued to be associated with the poor: the poor were very much fashioned as either being seen as people who lived on land that was considered wasteland—because that's where "waste people" came from. Wasteland is land that's left untilled and fallow and is unproductive. So, therefore, the "waste people," throughout American history, end up being associated with unproductive land. For example, the term "redneck" is identified as being associated with people who live in swamps. At the same time, "hillbillies" are associated with people who live in the hills and are seen as poor. So land that's unproductive is the source of one important definition for understanding class identity…</a:t>
                      </a:r>
                      <a:endParaRPr sz="1100">
                        <a:solidFill>
                          <a:schemeClr val="dk1"/>
                        </a:solidFill>
                        <a:latin typeface="Inter"/>
                        <a:ea typeface="Inter"/>
                        <a:cs typeface="Inter"/>
                        <a:sym typeface="Inter"/>
                      </a:endParaRPr>
                    </a:p>
                  </a:txBody>
                  <a:tcPr marT="87275" marB="87275" marR="86050" marL="114300"/>
                </a:tc>
              </a:tr>
            </a:tbl>
          </a:graphicData>
        </a:graphic>
      </p:graphicFrame>
      <p:sp>
        <p:nvSpPr>
          <p:cNvPr id="206" name="Google Shape;206;p50"/>
          <p:cNvSpPr txBox="1"/>
          <p:nvPr/>
        </p:nvSpPr>
        <p:spPr>
          <a:xfrm>
            <a:off x="428450" y="635400"/>
            <a:ext cx="6511200" cy="630300"/>
          </a:xfrm>
          <a:prstGeom prst="rect">
            <a:avLst/>
          </a:prstGeom>
          <a:noFill/>
          <a:ln>
            <a:noFill/>
          </a:ln>
        </p:spPr>
        <p:txBody>
          <a:bodyPr anchorCtr="0" anchor="t" bIns="109750" lIns="109750" spcFirstLastPara="1" rIns="109750" wrap="square" tIns="109750">
            <a:noAutofit/>
          </a:bodyPr>
          <a:lstStyle/>
          <a:p>
            <a:pPr indent="0" lvl="0" marL="0" rtl="0" algn="l">
              <a:spcBef>
                <a:spcPts val="0"/>
              </a:spcBef>
              <a:spcAft>
                <a:spcPts val="0"/>
              </a:spcAft>
              <a:buNone/>
            </a:pPr>
            <a:r>
              <a:rPr b="1" lang="en" sz="1200">
                <a:latin typeface="Halant"/>
                <a:ea typeface="Halant"/>
                <a:cs typeface="Halant"/>
                <a:sym typeface="Halant"/>
              </a:rPr>
              <a:t>Dr. Nancy Isenberg</a:t>
            </a:r>
            <a:endParaRPr b="1" sz="1200">
              <a:solidFill>
                <a:srgbClr val="000000"/>
              </a:solidFill>
              <a:latin typeface="Halant"/>
              <a:ea typeface="Halant"/>
              <a:cs typeface="Halant"/>
              <a:sym typeface="Halant"/>
            </a:endParaRPr>
          </a:p>
          <a:p>
            <a:pPr indent="0" lvl="0" marL="0" rtl="0" algn="l">
              <a:spcBef>
                <a:spcPts val="0"/>
              </a:spcBef>
              <a:spcAft>
                <a:spcPts val="0"/>
              </a:spcAft>
              <a:buNone/>
            </a:pPr>
            <a:r>
              <a:t/>
            </a:r>
            <a:endParaRPr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Nancy Isenberg is T. Harry Williams Professor of history at Louisiana State University.</a:t>
            </a:r>
            <a:endParaRPr sz="1000">
              <a:solidFill>
                <a:schemeClr val="dk1"/>
              </a:solidFill>
              <a:latin typeface="Inter"/>
              <a:ea typeface="Inter"/>
              <a:cs typeface="Inter"/>
              <a:sym typeface="Inter"/>
            </a:endParaRPr>
          </a:p>
        </p:txBody>
      </p:sp>
      <p:sp>
        <p:nvSpPr>
          <p:cNvPr id="207" name="Google Shape;207;p50"/>
          <p:cNvSpPr txBox="1"/>
          <p:nvPr/>
        </p:nvSpPr>
        <p:spPr>
          <a:xfrm>
            <a:off x="0" y="0"/>
            <a:ext cx="7315200" cy="4695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sz="1800">
                <a:solidFill>
                  <a:schemeClr val="dk1"/>
                </a:solidFill>
                <a:latin typeface="Halant"/>
                <a:ea typeface="Halant"/>
                <a:cs typeface="Halant"/>
                <a:sym typeface="Halant"/>
              </a:rPr>
              <a:t>Introduction to “White Trash”</a:t>
            </a:r>
            <a:endParaRPr sz="1800">
              <a:solidFill>
                <a:schemeClr val="dk1"/>
              </a:solidFill>
              <a:latin typeface="Halant"/>
              <a:ea typeface="Halant"/>
              <a:cs typeface="Halant"/>
              <a:sym typeface="Halant"/>
            </a:endParaRPr>
          </a:p>
        </p:txBody>
      </p:sp>
      <p:sp>
        <p:nvSpPr>
          <p:cNvPr id="208" name="Google Shape;208;p50"/>
          <p:cNvSpPr txBox="1"/>
          <p:nvPr/>
        </p:nvSpPr>
        <p:spPr>
          <a:xfrm>
            <a:off x="329100" y="7264075"/>
            <a:ext cx="6657000" cy="1430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solidFill>
                  <a:schemeClr val="dk1"/>
                </a:solidFill>
                <a:latin typeface="Halant"/>
                <a:ea typeface="Halant"/>
                <a:cs typeface="Halant"/>
                <a:sym typeface="Halant"/>
              </a:rPr>
              <a:t>Questions:</a:t>
            </a:r>
            <a:endParaRPr b="1" sz="1100">
              <a:solidFill>
                <a:schemeClr val="dk1"/>
              </a:solidFill>
              <a:latin typeface="Halant"/>
              <a:ea typeface="Halant"/>
              <a:cs typeface="Halant"/>
              <a:sym typeface="Halant"/>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Why was land so important in early America?</a:t>
            </a:r>
            <a:br>
              <a:rPr lang="en" sz="1100">
                <a:solidFill>
                  <a:schemeClr val="dk1"/>
                </a:solidFill>
                <a:latin typeface="Inter"/>
                <a:ea typeface="Inter"/>
                <a:cs typeface="Inter"/>
                <a:sym typeface="Inter"/>
              </a:rPr>
            </a:br>
            <a:endParaRPr b="1" sz="1100">
              <a:solidFill>
                <a:srgbClr val="E95C3D"/>
              </a:solidFill>
              <a:latin typeface="Inter"/>
              <a:ea typeface="Inter"/>
              <a:cs typeface="Inter"/>
              <a:sym typeface="Inter"/>
            </a:endParaRPr>
          </a:p>
          <a:p>
            <a:pPr indent="0" lvl="0" marL="457200" rtl="0" algn="l">
              <a:spcBef>
                <a:spcPts val="0"/>
              </a:spcBef>
              <a:spcAft>
                <a:spcPts val="0"/>
              </a:spcAft>
              <a:buNone/>
            </a:pPr>
            <a:r>
              <a:t/>
            </a:r>
            <a:endParaRPr b="1" sz="1100">
              <a:solidFill>
                <a:srgbClr val="E95C3D"/>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does the speaker imply about how language shapes class perceptions?</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12" name="Shape 212"/>
        <p:cNvGrpSpPr/>
        <p:nvPr/>
      </p:nvGrpSpPr>
      <p:grpSpPr>
        <a:xfrm>
          <a:off x="0" y="0"/>
          <a:ext cx="0" cy="0"/>
          <a:chOff x="0" y="0"/>
          <a:chExt cx="0" cy="0"/>
        </a:xfrm>
      </p:grpSpPr>
      <p:sp>
        <p:nvSpPr>
          <p:cNvPr id="213" name="Google Shape;213;p51"/>
          <p:cNvSpPr txBox="1"/>
          <p:nvPr/>
        </p:nvSpPr>
        <p:spPr>
          <a:xfrm>
            <a:off x="0" y="0"/>
            <a:ext cx="7315200" cy="8781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600">
                <a:solidFill>
                  <a:schemeClr val="dk1"/>
                </a:solidFill>
                <a:latin typeface="Halant"/>
                <a:ea typeface="Halant"/>
                <a:cs typeface="Halant"/>
                <a:sym typeface="Halant"/>
              </a:rPr>
              <a:t>Document Analysis</a:t>
            </a:r>
            <a:endParaRPr sz="1600">
              <a:solidFill>
                <a:schemeClr val="dk1"/>
              </a:solidFill>
              <a:latin typeface="Halant"/>
              <a:ea typeface="Halant"/>
              <a:cs typeface="Halant"/>
              <a:sym typeface="Halant"/>
            </a:endParaRPr>
          </a:p>
          <a:p>
            <a:pPr indent="0" lvl="0" marL="0" rtl="0" algn="ctr">
              <a:spcBef>
                <a:spcPts val="0"/>
              </a:spcBef>
              <a:spcAft>
                <a:spcPts val="0"/>
              </a:spcAft>
              <a:buNone/>
            </a:pPr>
            <a:r>
              <a:rPr lang="en" sz="2400">
                <a:solidFill>
                  <a:schemeClr val="dk1"/>
                </a:solidFill>
                <a:latin typeface="Plus Jakarta Sans"/>
                <a:ea typeface="Plus Jakarta Sans"/>
                <a:cs typeface="Plus Jakarta Sans"/>
                <a:sym typeface="Plus Jakarta Sans"/>
              </a:rPr>
              <a:t>Frontier Life</a:t>
            </a:r>
            <a:endParaRPr sz="2400">
              <a:solidFill>
                <a:schemeClr val="dk1"/>
              </a:solidFill>
              <a:latin typeface="Plus Jakarta Sans"/>
              <a:ea typeface="Plus Jakarta Sans"/>
              <a:cs typeface="Plus Jakarta Sans"/>
              <a:sym typeface="Plus Jakarta Sans"/>
            </a:endParaRPr>
          </a:p>
        </p:txBody>
      </p:sp>
      <p:pic>
        <p:nvPicPr>
          <p:cNvPr id="214" name="Google Shape;214;p51"/>
          <p:cNvPicPr preferRelativeResize="0"/>
          <p:nvPr/>
        </p:nvPicPr>
        <p:blipFill>
          <a:blip r:embed="rId3">
            <a:alphaModFix/>
          </a:blip>
          <a:stretch>
            <a:fillRect/>
          </a:stretch>
        </p:blipFill>
        <p:spPr>
          <a:xfrm>
            <a:off x="203550" y="220497"/>
            <a:ext cx="1008511" cy="418200"/>
          </a:xfrm>
          <a:prstGeom prst="rect">
            <a:avLst/>
          </a:prstGeom>
          <a:noFill/>
          <a:ln>
            <a:noFill/>
          </a:ln>
        </p:spPr>
      </p:pic>
      <p:graphicFrame>
        <p:nvGraphicFramePr>
          <p:cNvPr id="215" name="Google Shape;215;p51"/>
          <p:cNvGraphicFramePr/>
          <p:nvPr/>
        </p:nvGraphicFramePr>
        <p:xfrm>
          <a:off x="359100" y="1016788"/>
          <a:ext cx="3000000" cy="3000000"/>
        </p:xfrm>
        <a:graphic>
          <a:graphicData uri="http://schemas.openxmlformats.org/drawingml/2006/table">
            <a:tbl>
              <a:tblPr>
                <a:noFill/>
                <a:tableStyleId>{8816CD99-D242-4850-94E7-07187E727697}</a:tableStyleId>
              </a:tblPr>
              <a:tblGrid>
                <a:gridCol w="6638350"/>
              </a:tblGrid>
              <a:tr h="605275">
                <a:tc>
                  <a:txBody>
                    <a:bodyPr/>
                    <a:lstStyle/>
                    <a:p>
                      <a:pPr indent="0" lvl="0" marL="0" rtl="0" algn="l">
                        <a:spcBef>
                          <a:spcPts val="0"/>
                        </a:spcBef>
                        <a:spcAft>
                          <a:spcPts val="0"/>
                        </a:spcAft>
                        <a:buClr>
                          <a:srgbClr val="000000"/>
                        </a:buClr>
                        <a:buSzPts val="1100"/>
                        <a:buFont typeface="Arial"/>
                        <a:buNone/>
                      </a:pPr>
                      <a:r>
                        <a:rPr lang="en" sz="1200">
                          <a:latin typeface="Halant"/>
                          <a:ea typeface="Halant"/>
                          <a:cs typeface="Halant"/>
                          <a:sym typeface="Halant"/>
                        </a:rPr>
                        <a:t>Source: Nancy Isenberg, </a:t>
                      </a:r>
                      <a:r>
                        <a:rPr i="1" lang="en" sz="1200">
                          <a:latin typeface="Halant"/>
                          <a:ea typeface="Halant"/>
                          <a:cs typeface="Halant"/>
                          <a:sym typeface="Halant"/>
                        </a:rPr>
                        <a:t>White Trash: The 400-Year History of Class in America</a:t>
                      </a:r>
                      <a:r>
                        <a:rPr lang="en" sz="1200">
                          <a:latin typeface="Halant"/>
                          <a:ea typeface="Halant"/>
                          <a:cs typeface="Halant"/>
                          <a:sym typeface="Halant"/>
                        </a:rPr>
                        <a:t>, 2016.</a:t>
                      </a:r>
                      <a:endParaRPr sz="1200">
                        <a:latin typeface="Halant"/>
                        <a:ea typeface="Halant"/>
                        <a:cs typeface="Halant"/>
                        <a:sym typeface="Halant"/>
                      </a:endParaRPr>
                    </a:p>
                    <a:p>
                      <a:pPr indent="0" lvl="0" marL="0" rtl="0" algn="l">
                        <a:spcBef>
                          <a:spcPts val="0"/>
                        </a:spcBef>
                        <a:spcAft>
                          <a:spcPts val="0"/>
                        </a:spcAft>
                        <a:buClr>
                          <a:srgbClr val="000000"/>
                        </a:buClr>
                        <a:buSzPts val="1100"/>
                        <a:buFont typeface="Arial"/>
                        <a:buNone/>
                      </a:pPr>
                      <a:r>
                        <a:t/>
                      </a:r>
                      <a:endParaRPr sz="1000">
                        <a:latin typeface="Halant"/>
                        <a:ea typeface="Halant"/>
                        <a:cs typeface="Halant"/>
                        <a:sym typeface="Halant"/>
                      </a:endParaRPr>
                    </a:p>
                    <a:p>
                      <a:pPr indent="0" lvl="0" marL="0" rtl="0" algn="l">
                        <a:spcBef>
                          <a:spcPts val="0"/>
                        </a:spcBef>
                        <a:spcAft>
                          <a:spcPts val="0"/>
                        </a:spcAft>
                        <a:buClr>
                          <a:srgbClr val="000000"/>
                        </a:buClr>
                        <a:buSzPts val="1100"/>
                        <a:buFont typeface="Arial"/>
                        <a:buNone/>
                      </a:pPr>
                      <a:r>
                        <a:rPr lang="en" sz="1000">
                          <a:latin typeface="Inter"/>
                          <a:ea typeface="Inter"/>
                          <a:cs typeface="Inter"/>
                          <a:sym typeface="Inter"/>
                        </a:rPr>
                        <a:t>Note: Nancy Isenberg is T. Harry Williams Professor of history at Louisiana State University.</a:t>
                      </a:r>
                      <a:endParaRPr sz="1000">
                        <a:latin typeface="Inter"/>
                        <a:ea typeface="Inter"/>
                        <a:cs typeface="Inter"/>
                        <a:sym typeface="Inter"/>
                      </a:endParaRPr>
                    </a:p>
                  </a:txBody>
                  <a:tcPr marT="109725" marB="109725" marR="109725" marL="1097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6020850">
                <a:tc>
                  <a:txBody>
                    <a:bodyPr/>
                    <a:lstStyle/>
                    <a:p>
                      <a:pPr indent="0" lvl="0" marL="0" rtl="0" algn="l">
                        <a:spcBef>
                          <a:spcPts val="0"/>
                        </a:spcBef>
                        <a:spcAft>
                          <a:spcPts val="0"/>
                        </a:spcAft>
                        <a:buClr>
                          <a:schemeClr val="dk1"/>
                        </a:buClr>
                        <a:buSzPts val="1100"/>
                        <a:buFont typeface="Arial"/>
                        <a:buNone/>
                      </a:pPr>
                      <a:r>
                        <a:rPr lang="en" sz="1150">
                          <a:solidFill>
                            <a:schemeClr val="dk1"/>
                          </a:solidFill>
                          <a:latin typeface="Inter"/>
                          <a:ea typeface="Inter"/>
                          <a:cs typeface="Inter"/>
                          <a:sym typeface="Inter"/>
                        </a:rPr>
                        <a:t>Like Thomas Paine and Benjamin Franklin, Thomas Jefferson thought about class in continental terms. His greatest accomplishment as president was the 1803 acquisition of Louisiana, a vast territory that more than doubled the size of the United States. He called the new western domain an “empire for liberty,” by which he meant something other than a free-market economy or a guarantee of social mobility. The Louisiana Territory, as he envisioned it, would encourage agriculture and forestall the growth of manufacturing and urban poverty‒</a:t>
                      </a:r>
                      <a:r>
                        <a:rPr i="1" lang="en" sz="1150">
                          <a:solidFill>
                            <a:schemeClr val="dk1"/>
                          </a:solidFill>
                          <a:latin typeface="Inter"/>
                          <a:ea typeface="Inter"/>
                          <a:cs typeface="Inter"/>
                          <a:sym typeface="Inter"/>
                        </a:rPr>
                        <a:t>that </a:t>
                      </a:r>
                      <a:r>
                        <a:rPr lang="en" sz="1150">
                          <a:solidFill>
                            <a:schemeClr val="dk1"/>
                          </a:solidFill>
                          <a:latin typeface="Inter"/>
                          <a:ea typeface="Inter"/>
                          <a:cs typeface="Inter"/>
                          <a:sym typeface="Inter"/>
                        </a:rPr>
                        <a:t>was his formula for liberty.</a:t>
                      </a:r>
                      <a:endParaRPr sz="115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150">
                          <a:solidFill>
                            <a:schemeClr val="dk1"/>
                          </a:solidFill>
                          <a:latin typeface="Inter"/>
                          <a:ea typeface="Inter"/>
                          <a:cs typeface="Inter"/>
                          <a:sym typeface="Inter"/>
                        </a:rPr>
                        <a:t>…</a:t>
                      </a:r>
                      <a:endParaRPr sz="115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150">
                          <a:solidFill>
                            <a:schemeClr val="dk1"/>
                          </a:solidFill>
                          <a:latin typeface="Inter"/>
                          <a:ea typeface="Inter"/>
                          <a:cs typeface="Inter"/>
                          <a:sym typeface="Inter"/>
                        </a:rPr>
                        <a:t>By 1800, one-fifth of the American population had resettled on its “frontier,” the territory between the Appalachian Mountains and the Mississippi. Effective regulation of this mass migration was well beyond the limited powers of the federal government. Even so, officials understood that the country’s future depended on controlling this vast territory. Government sale of these lands was needed to reduce the nation’s war debts. Besides, the lands were hardly empty, and the potential for violent conflicts with Native Americans was ever present, as white migrants settled on lands they did not own. National greatness depended as much as anything upon the class of settlers that was advancing into the new territories. Would the West be a dumping ground for a refuse population? Or would the United States profit from its natural bounty and grow as a continental empire more equitably? There was much uncertainty.</a:t>
                      </a:r>
                      <a:endParaRPr sz="115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150">
                          <a:solidFill>
                            <a:schemeClr val="dk1"/>
                          </a:solidFill>
                          <a:latin typeface="Inter"/>
                          <a:ea typeface="Inter"/>
                          <a:cs typeface="Inter"/>
                          <a:sym typeface="Inter"/>
                        </a:rPr>
                        <a:t>…</a:t>
                      </a:r>
                      <a:endParaRPr sz="115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150">
                          <a:solidFill>
                            <a:schemeClr val="dk1"/>
                          </a:solidFill>
                          <a:latin typeface="Inter"/>
                          <a:ea typeface="Inter"/>
                          <a:cs typeface="Inter"/>
                          <a:sym typeface="Inter"/>
                        </a:rPr>
                        <a:t>The presumptive “new man” of the squatter’s frontier embodied the best and worst of the American character. The “Adam” of the American wilderness had a split personality: he was half hearty rustic and half dirk-carrying highwayman.* In his most favorable cast as backwoodsman, he was a homespun philosopher, an independent spirit, and a strong courageous man who shunned fame and wealth. But turn him over and he became the white savage, a ruthless brawler and eye-gouger. This unwholesome type lived a brute existence in a dingy log cabin, with yelping dogs at his heels, a haggard wife, and a mongrel brood of brown and yellow brats to complete the sorry scene. </a:t>
                      </a:r>
                      <a:endParaRPr sz="115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5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150">
                          <a:solidFill>
                            <a:schemeClr val="dk1"/>
                          </a:solidFill>
                          <a:latin typeface="Inter"/>
                          <a:ea typeface="Inter"/>
                          <a:cs typeface="Inter"/>
                          <a:sym typeface="Inter"/>
                        </a:rPr>
                        <a:t>Early republican America had become a “cracker country. City life catered to a minority of the population as the rural majority fanned outward to the edges of civilization… Both crackers and squatters‒two terms that became shorthand for landless migrants‒ supposedly stayed just one step ahead of the “real” farmers, Jefferson idealized, commercially oriented cultivators. They lived off the grid, rarely attended a school or joined a church, and remained a potent symbol of poverty. To be lower class in rural America was to be one of the landless. They disappeared into unsettled territory and squatted down (occupied tracts without possessing a land title) anywhere and everywhere. </a:t>
                      </a:r>
                      <a:endParaRPr sz="115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5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150">
                          <a:solidFill>
                            <a:schemeClr val="dk1"/>
                          </a:solidFill>
                          <a:latin typeface="Inter"/>
                          <a:ea typeface="Inter"/>
                          <a:cs typeface="Inter"/>
                          <a:sym typeface="Inter"/>
                        </a:rPr>
                        <a:t>*Dirk-carrying highwayman refers to a violent robber who stole from travelers. A dirk is a dagger. </a:t>
                      </a:r>
                      <a:endParaRPr sz="1150">
                        <a:solidFill>
                          <a:schemeClr val="dk1"/>
                        </a:solidFill>
                        <a:latin typeface="Inter"/>
                        <a:ea typeface="Inter"/>
                        <a:cs typeface="Inter"/>
                        <a:sym typeface="Inter"/>
                      </a:endParaRPr>
                    </a:p>
                  </a:txBody>
                  <a:tcPr marT="109725" marB="109725" marR="109725" marL="109725">
                    <a:lnL cap="flat" cmpd="sng" w="19050">
                      <a:solidFill>
                        <a:srgbClr val="9E9E9E">
                          <a:alpha val="0"/>
                        </a:srgbClr>
                      </a:solidFill>
                      <a:prstDash val="solid"/>
                      <a:round/>
                      <a:headEnd len="sm" w="sm" type="none"/>
                      <a:tailEnd len="sm" w="sm" type="none"/>
                    </a:lnL>
                    <a:lnR cap="flat" cmpd="sng" w="19050">
                      <a:solidFill>
                        <a:srgbClr val="9E9E9E">
                          <a:alpha val="0"/>
                        </a:srgbClr>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alpha val="0"/>
                        </a:srgbClr>
                      </a:solidFill>
                      <a:prstDash val="solid"/>
                      <a:round/>
                      <a:headEnd len="sm" w="sm" type="none"/>
                      <a:tailEnd len="sm" w="sm" type="none"/>
                    </a:lnB>
                  </a:tcPr>
                </a:tc>
              </a:tr>
            </a:tbl>
          </a:graphicData>
        </a:graphic>
      </p:graphicFrame>
      <p:sp>
        <p:nvSpPr>
          <p:cNvPr id="216" name="Google Shape;216;p51"/>
          <p:cNvSpPr txBox="1"/>
          <p:nvPr/>
        </p:nvSpPr>
        <p:spPr>
          <a:xfrm>
            <a:off x="5208250" y="9041525"/>
            <a:ext cx="1731600" cy="293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000">
                <a:solidFill>
                  <a:srgbClr val="666666"/>
                </a:solidFill>
                <a:latin typeface="Inter"/>
                <a:ea typeface="Inter"/>
                <a:cs typeface="Inter"/>
                <a:sym typeface="Inter"/>
              </a:rPr>
              <a:t> ©2025 Thinking Nation</a:t>
            </a:r>
            <a:endParaRPr sz="1000">
              <a:solidFill>
                <a:srgbClr val="666666"/>
              </a:solidFill>
              <a:latin typeface="Inter"/>
              <a:ea typeface="Inter"/>
              <a:cs typeface="Inter"/>
              <a:sym typeface="Inter"/>
            </a:endParaRPr>
          </a:p>
          <a:p>
            <a:pPr indent="0" lvl="0" marL="0" rtl="0" algn="l">
              <a:spcBef>
                <a:spcPts val="0"/>
              </a:spcBef>
              <a:spcAft>
                <a:spcPts val="0"/>
              </a:spcAft>
              <a:buNone/>
            </a:pPr>
            <a:r>
              <a:t/>
            </a:r>
            <a:endParaRPr sz="1400">
              <a:solidFill>
                <a:srgbClr val="666666"/>
              </a:solidFill>
              <a:latin typeface="Inter"/>
              <a:ea typeface="Inter"/>
              <a:cs typeface="Inter"/>
              <a:sym typeface="Inter"/>
            </a:endParaRPr>
          </a:p>
        </p:txBody>
      </p:sp>
      <p:pic>
        <p:nvPicPr>
          <p:cNvPr id="217" name="Google Shape;217;p51"/>
          <p:cNvPicPr preferRelativeResize="0"/>
          <p:nvPr/>
        </p:nvPicPr>
        <p:blipFill>
          <a:blip r:embed="rId4">
            <a:alphaModFix/>
          </a:blip>
          <a:stretch>
            <a:fillRect/>
          </a:stretch>
        </p:blipFill>
        <p:spPr>
          <a:xfrm>
            <a:off x="359100" y="8923350"/>
            <a:ext cx="405811" cy="405811"/>
          </a:xfrm>
          <a:prstGeom prst="rect">
            <a:avLst/>
          </a:prstGeom>
          <a:noFill/>
          <a:ln>
            <a:noFill/>
          </a:ln>
        </p:spPr>
      </p:pic>
      <p:sp>
        <p:nvSpPr>
          <p:cNvPr id="218" name="Google Shape;218;p51"/>
          <p:cNvSpPr txBox="1"/>
          <p:nvPr/>
        </p:nvSpPr>
        <p:spPr>
          <a:xfrm>
            <a:off x="2791800" y="9041525"/>
            <a:ext cx="17316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666666"/>
                </a:solidFill>
                <a:latin typeface="Inter"/>
                <a:ea typeface="Inter"/>
                <a:cs typeface="Inter"/>
                <a:sym typeface="Inter"/>
              </a:rPr>
              <a:t>thinkingnation.org</a:t>
            </a:r>
            <a:endParaRPr sz="1400">
              <a:solidFill>
                <a:srgbClr val="666666"/>
              </a:solidFill>
              <a:latin typeface="Inter"/>
              <a:ea typeface="Inter"/>
              <a:cs typeface="Inter"/>
              <a:sym typeface="Inte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22" name="Shape 222"/>
        <p:cNvGrpSpPr/>
        <p:nvPr/>
      </p:nvGrpSpPr>
      <p:grpSpPr>
        <a:xfrm>
          <a:off x="0" y="0"/>
          <a:ext cx="0" cy="0"/>
          <a:chOff x="0" y="0"/>
          <a:chExt cx="0" cy="0"/>
        </a:xfrm>
      </p:grpSpPr>
      <p:sp>
        <p:nvSpPr>
          <p:cNvPr id="223" name="Google Shape;223;p52"/>
          <p:cNvSpPr txBox="1"/>
          <p:nvPr/>
        </p:nvSpPr>
        <p:spPr>
          <a:xfrm>
            <a:off x="0" y="0"/>
            <a:ext cx="7315200" cy="8781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600">
                <a:solidFill>
                  <a:schemeClr val="dk1"/>
                </a:solidFill>
                <a:latin typeface="Halant"/>
                <a:ea typeface="Halant"/>
                <a:cs typeface="Halant"/>
                <a:sym typeface="Halant"/>
              </a:rPr>
              <a:t>Document Analysis: </a:t>
            </a:r>
            <a:endParaRPr sz="1600">
              <a:solidFill>
                <a:schemeClr val="dk1"/>
              </a:solidFill>
              <a:latin typeface="Halant"/>
              <a:ea typeface="Halant"/>
              <a:cs typeface="Halant"/>
              <a:sym typeface="Halant"/>
            </a:endParaRPr>
          </a:p>
          <a:p>
            <a:pPr indent="0" lvl="0" marL="0" rtl="0" algn="ctr">
              <a:spcBef>
                <a:spcPts val="0"/>
              </a:spcBef>
              <a:spcAft>
                <a:spcPts val="0"/>
              </a:spcAft>
              <a:buNone/>
            </a:pPr>
            <a:r>
              <a:rPr lang="en" sz="2400">
                <a:solidFill>
                  <a:schemeClr val="dk1"/>
                </a:solidFill>
                <a:latin typeface="Plus Jakarta Sans"/>
                <a:ea typeface="Plus Jakarta Sans"/>
                <a:cs typeface="Plus Jakarta Sans"/>
                <a:sym typeface="Plus Jakarta Sans"/>
              </a:rPr>
              <a:t>Reduce It!</a:t>
            </a:r>
            <a:endParaRPr sz="2400">
              <a:solidFill>
                <a:schemeClr val="dk1"/>
              </a:solidFill>
              <a:latin typeface="Plus Jakarta Sans"/>
              <a:ea typeface="Plus Jakarta Sans"/>
              <a:cs typeface="Plus Jakarta Sans"/>
              <a:sym typeface="Plus Jakarta Sans"/>
            </a:endParaRPr>
          </a:p>
        </p:txBody>
      </p:sp>
      <p:sp>
        <p:nvSpPr>
          <p:cNvPr id="224" name="Google Shape;224;p52"/>
          <p:cNvSpPr txBox="1"/>
          <p:nvPr/>
        </p:nvSpPr>
        <p:spPr>
          <a:xfrm>
            <a:off x="5208250" y="9041525"/>
            <a:ext cx="1731600" cy="293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000">
                <a:solidFill>
                  <a:srgbClr val="666666"/>
                </a:solidFill>
                <a:latin typeface="Inter"/>
                <a:ea typeface="Inter"/>
                <a:cs typeface="Inter"/>
                <a:sym typeface="Inter"/>
              </a:rPr>
              <a:t> ©2025 Thinking Nation</a:t>
            </a:r>
            <a:endParaRPr sz="1000">
              <a:solidFill>
                <a:srgbClr val="666666"/>
              </a:solidFill>
              <a:latin typeface="Inter"/>
              <a:ea typeface="Inter"/>
              <a:cs typeface="Inter"/>
              <a:sym typeface="Inter"/>
            </a:endParaRPr>
          </a:p>
          <a:p>
            <a:pPr indent="0" lvl="0" marL="0" rtl="0" algn="l">
              <a:spcBef>
                <a:spcPts val="0"/>
              </a:spcBef>
              <a:spcAft>
                <a:spcPts val="0"/>
              </a:spcAft>
              <a:buNone/>
            </a:pPr>
            <a:r>
              <a:t/>
            </a:r>
            <a:endParaRPr sz="1400">
              <a:solidFill>
                <a:srgbClr val="666666"/>
              </a:solidFill>
              <a:latin typeface="Inter"/>
              <a:ea typeface="Inter"/>
              <a:cs typeface="Inter"/>
              <a:sym typeface="Inter"/>
            </a:endParaRPr>
          </a:p>
        </p:txBody>
      </p:sp>
      <p:pic>
        <p:nvPicPr>
          <p:cNvPr id="225" name="Google Shape;225;p52"/>
          <p:cNvPicPr preferRelativeResize="0"/>
          <p:nvPr/>
        </p:nvPicPr>
        <p:blipFill>
          <a:blip r:embed="rId3">
            <a:alphaModFix/>
          </a:blip>
          <a:stretch>
            <a:fillRect/>
          </a:stretch>
        </p:blipFill>
        <p:spPr>
          <a:xfrm>
            <a:off x="359100" y="8923350"/>
            <a:ext cx="405811" cy="405811"/>
          </a:xfrm>
          <a:prstGeom prst="rect">
            <a:avLst/>
          </a:prstGeom>
          <a:noFill/>
          <a:ln>
            <a:noFill/>
          </a:ln>
        </p:spPr>
      </p:pic>
      <p:sp>
        <p:nvSpPr>
          <p:cNvPr id="226" name="Google Shape;226;p52"/>
          <p:cNvSpPr txBox="1"/>
          <p:nvPr/>
        </p:nvSpPr>
        <p:spPr>
          <a:xfrm>
            <a:off x="2791800" y="9041525"/>
            <a:ext cx="17316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666666"/>
                </a:solidFill>
                <a:latin typeface="Inter"/>
                <a:ea typeface="Inter"/>
                <a:cs typeface="Inter"/>
                <a:sym typeface="Inter"/>
              </a:rPr>
              <a:t>thinkingnation.org</a:t>
            </a:r>
            <a:endParaRPr sz="1400">
              <a:solidFill>
                <a:srgbClr val="666666"/>
              </a:solidFill>
              <a:latin typeface="Inter"/>
              <a:ea typeface="Inter"/>
              <a:cs typeface="Inter"/>
              <a:sym typeface="Inter"/>
            </a:endParaRPr>
          </a:p>
        </p:txBody>
      </p:sp>
      <p:pic>
        <p:nvPicPr>
          <p:cNvPr id="227" name="Google Shape;227;p52"/>
          <p:cNvPicPr preferRelativeResize="0"/>
          <p:nvPr/>
        </p:nvPicPr>
        <p:blipFill>
          <a:blip r:embed="rId4">
            <a:alphaModFix/>
          </a:blip>
          <a:stretch>
            <a:fillRect/>
          </a:stretch>
        </p:blipFill>
        <p:spPr>
          <a:xfrm>
            <a:off x="203550" y="220497"/>
            <a:ext cx="994388" cy="412343"/>
          </a:xfrm>
          <a:prstGeom prst="rect">
            <a:avLst/>
          </a:prstGeom>
          <a:noFill/>
          <a:ln>
            <a:noFill/>
          </a:ln>
        </p:spPr>
      </p:pic>
      <p:sp>
        <p:nvSpPr>
          <p:cNvPr id="228" name="Google Shape;228;p52"/>
          <p:cNvSpPr/>
          <p:nvPr/>
        </p:nvSpPr>
        <p:spPr>
          <a:xfrm rot="10800000">
            <a:off x="993150" y="2407923"/>
            <a:ext cx="5328900" cy="6094500"/>
          </a:xfrm>
          <a:prstGeom prst="triangle">
            <a:avLst>
              <a:gd fmla="val 50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29" name="Google Shape;229;p52"/>
          <p:cNvSpPr txBox="1"/>
          <p:nvPr/>
        </p:nvSpPr>
        <p:spPr>
          <a:xfrm>
            <a:off x="993150" y="1165175"/>
            <a:ext cx="5328900" cy="1090800"/>
          </a:xfrm>
          <a:prstGeom prst="rect">
            <a:avLst/>
          </a:prstGeom>
          <a:noFill/>
          <a:ln cap="flat" cmpd="sng" w="9525">
            <a:solidFill>
              <a:schemeClr val="dk2"/>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The “Reduce It” strategy is a summarizing technique that takes a large text and shortens it to just three words. Apply the “Reduce It” strategy to th</a:t>
            </a:r>
            <a:r>
              <a:rPr lang="en" sz="1200">
                <a:solidFill>
                  <a:schemeClr val="dk1"/>
                </a:solidFill>
                <a:latin typeface="Halant"/>
                <a:ea typeface="Halant"/>
                <a:cs typeface="Halant"/>
                <a:sym typeface="Halant"/>
              </a:rPr>
              <a:t>e reading on frontier life </a:t>
            </a:r>
            <a:r>
              <a:rPr lang="en" sz="1200">
                <a:solidFill>
                  <a:schemeClr val="dk1"/>
                </a:solidFill>
                <a:latin typeface="Halant"/>
                <a:ea typeface="Halant"/>
                <a:cs typeface="Halant"/>
                <a:sym typeface="Halant"/>
              </a:rPr>
              <a:t>in order to answer this lesson’s supporting question: </a:t>
            </a:r>
            <a:endParaRPr sz="12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i="1" lang="en" sz="1200">
                <a:solidFill>
                  <a:schemeClr val="dk1"/>
                </a:solidFill>
                <a:latin typeface="Halant"/>
                <a:ea typeface="Halant"/>
                <a:cs typeface="Halant"/>
                <a:sym typeface="Halant"/>
              </a:rPr>
              <a:t>What do the experiences of individuals on the frontier demonstrate about opportunity, struggle, and change in the Early Republic?</a:t>
            </a:r>
            <a:endParaRPr i="1" sz="1200">
              <a:solidFill>
                <a:schemeClr val="dk1"/>
              </a:solidFill>
              <a:latin typeface="Halant"/>
              <a:ea typeface="Halant"/>
              <a:cs typeface="Halant"/>
              <a:sym typeface="Halant"/>
            </a:endParaRPr>
          </a:p>
        </p:txBody>
      </p:sp>
      <p:cxnSp>
        <p:nvCxnSpPr>
          <p:cNvPr id="230" name="Google Shape;230;p52"/>
          <p:cNvCxnSpPr/>
          <p:nvPr/>
        </p:nvCxnSpPr>
        <p:spPr>
          <a:xfrm flipH="1" rot="10800000">
            <a:off x="1714975" y="4049350"/>
            <a:ext cx="3888900" cy="16800"/>
          </a:xfrm>
          <a:prstGeom prst="straightConnector1">
            <a:avLst/>
          </a:prstGeom>
          <a:noFill/>
          <a:ln cap="flat" cmpd="sng" w="9525">
            <a:solidFill>
              <a:schemeClr val="dk2"/>
            </a:solidFill>
            <a:prstDash val="solid"/>
            <a:round/>
            <a:headEnd len="med" w="med" type="none"/>
            <a:tailEnd len="med" w="med" type="none"/>
          </a:ln>
        </p:spPr>
      </p:cxnSp>
      <p:cxnSp>
        <p:nvCxnSpPr>
          <p:cNvPr id="231" name="Google Shape;231;p52"/>
          <p:cNvCxnSpPr/>
          <p:nvPr/>
        </p:nvCxnSpPr>
        <p:spPr>
          <a:xfrm>
            <a:off x="2620975" y="6131550"/>
            <a:ext cx="2073300" cy="7500"/>
          </a:xfrm>
          <a:prstGeom prst="straightConnector1">
            <a:avLst/>
          </a:prstGeom>
          <a:noFill/>
          <a:ln cap="flat" cmpd="sng" w="9525">
            <a:solidFill>
              <a:schemeClr val="dk2"/>
            </a:solidFill>
            <a:prstDash val="solid"/>
            <a:round/>
            <a:headEnd len="med" w="med" type="none"/>
            <a:tailEnd len="med" w="med" type="none"/>
          </a:ln>
        </p:spPr>
      </p:cxnSp>
      <p:sp>
        <p:nvSpPr>
          <p:cNvPr id="232" name="Google Shape;232;p52"/>
          <p:cNvSpPr txBox="1"/>
          <p:nvPr/>
        </p:nvSpPr>
        <p:spPr>
          <a:xfrm>
            <a:off x="441450" y="2880850"/>
            <a:ext cx="916800" cy="878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Inter"/>
                <a:ea typeface="Inter"/>
                <a:cs typeface="Inter"/>
                <a:sym typeface="Inter"/>
              </a:rPr>
              <a:t>Write 3 sentences to answer the above question.</a:t>
            </a:r>
            <a:endParaRPr sz="1000">
              <a:solidFill>
                <a:schemeClr val="dk1"/>
              </a:solidFill>
              <a:latin typeface="Inter"/>
              <a:ea typeface="Inter"/>
              <a:cs typeface="Inter"/>
              <a:sym typeface="Inter"/>
            </a:endParaRPr>
          </a:p>
        </p:txBody>
      </p:sp>
      <p:sp>
        <p:nvSpPr>
          <p:cNvPr id="233" name="Google Shape;233;p52"/>
          <p:cNvSpPr txBox="1"/>
          <p:nvPr/>
        </p:nvSpPr>
        <p:spPr>
          <a:xfrm>
            <a:off x="1197950" y="4648200"/>
            <a:ext cx="916800" cy="109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Inter"/>
                <a:ea typeface="Inter"/>
                <a:cs typeface="Inter"/>
                <a:sym typeface="Inter"/>
              </a:rPr>
              <a:t>Reduce your classmate’s 3 sentences down to 1 sentence.</a:t>
            </a:r>
            <a:endParaRPr sz="1000">
              <a:solidFill>
                <a:schemeClr val="dk1"/>
              </a:solidFill>
              <a:latin typeface="Inter"/>
              <a:ea typeface="Inter"/>
              <a:cs typeface="Inter"/>
              <a:sym typeface="Inter"/>
            </a:endParaRPr>
          </a:p>
        </p:txBody>
      </p:sp>
      <p:sp>
        <p:nvSpPr>
          <p:cNvPr id="234" name="Google Shape;234;p52"/>
          <p:cNvSpPr txBox="1"/>
          <p:nvPr/>
        </p:nvSpPr>
        <p:spPr>
          <a:xfrm>
            <a:off x="1991275" y="6768675"/>
            <a:ext cx="1095600" cy="109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Inter"/>
                <a:ea typeface="Inter"/>
                <a:cs typeface="Inter"/>
                <a:sym typeface="Inter"/>
              </a:rPr>
              <a:t>Reduce your classmate’s </a:t>
            </a:r>
            <a:endParaRPr sz="1000">
              <a:solidFill>
                <a:schemeClr val="dk1"/>
              </a:solidFill>
              <a:latin typeface="Inter"/>
              <a:ea typeface="Inter"/>
              <a:cs typeface="Inter"/>
              <a:sym typeface="Inter"/>
            </a:endParaRPr>
          </a:p>
          <a:p>
            <a:pPr indent="0" lvl="0" marL="0" rtl="0" algn="l">
              <a:spcBef>
                <a:spcPts val="0"/>
              </a:spcBef>
              <a:spcAft>
                <a:spcPts val="0"/>
              </a:spcAft>
              <a:buNone/>
            </a:pPr>
            <a:r>
              <a:rPr lang="en" sz="1000">
                <a:solidFill>
                  <a:schemeClr val="dk1"/>
                </a:solidFill>
                <a:latin typeface="Inter"/>
                <a:ea typeface="Inter"/>
                <a:cs typeface="Inter"/>
                <a:sym typeface="Inter"/>
              </a:rPr>
              <a:t>1 sentence down to 3 unique words.</a:t>
            </a:r>
            <a:endParaRPr sz="1000">
              <a:solidFill>
                <a:schemeClr val="dk1"/>
              </a:solidFill>
              <a:latin typeface="Inter"/>
              <a:ea typeface="Inter"/>
              <a:cs typeface="Inter"/>
              <a:sym typeface="Inter"/>
            </a:endParaRPr>
          </a:p>
        </p:txBody>
      </p:sp>
      <p:sp>
        <p:nvSpPr>
          <p:cNvPr id="235" name="Google Shape;235;p52"/>
          <p:cNvSpPr txBox="1"/>
          <p:nvPr/>
        </p:nvSpPr>
        <p:spPr>
          <a:xfrm>
            <a:off x="4694275" y="6330000"/>
            <a:ext cx="2182800" cy="73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000">
                <a:solidFill>
                  <a:schemeClr val="dk1"/>
                </a:solidFill>
                <a:latin typeface="Inter"/>
                <a:ea typeface="Inter"/>
                <a:cs typeface="Inter"/>
                <a:sym typeface="Inter"/>
              </a:rPr>
              <a:t>Whole Class</a:t>
            </a:r>
            <a:r>
              <a:rPr lang="en" sz="1000">
                <a:solidFill>
                  <a:schemeClr val="dk1"/>
                </a:solidFill>
                <a:latin typeface="Inter"/>
                <a:ea typeface="Inter"/>
                <a:cs typeface="Inter"/>
                <a:sym typeface="Inter"/>
              </a:rPr>
              <a:t>: Use as many words from students’ 3 word section to create a </a:t>
            </a:r>
            <a:r>
              <a:rPr i="1" lang="en" sz="1000">
                <a:solidFill>
                  <a:schemeClr val="dk1"/>
                </a:solidFill>
                <a:latin typeface="Inter"/>
                <a:ea typeface="Inter"/>
                <a:cs typeface="Inter"/>
                <a:sym typeface="Inter"/>
              </a:rPr>
              <a:t>one sentence answer</a:t>
            </a:r>
            <a:r>
              <a:rPr lang="en" sz="1000">
                <a:solidFill>
                  <a:schemeClr val="dk1"/>
                </a:solidFill>
                <a:latin typeface="Inter"/>
                <a:ea typeface="Inter"/>
                <a:cs typeface="Inter"/>
                <a:sym typeface="Inter"/>
              </a:rPr>
              <a:t> to the question.</a:t>
            </a:r>
            <a:endParaRPr sz="1000">
              <a:solidFill>
                <a:schemeClr val="dk1"/>
              </a:solidFill>
              <a:latin typeface="Inter"/>
              <a:ea typeface="Inter"/>
              <a:cs typeface="Inter"/>
              <a:sym typeface="Inter"/>
            </a:endParaRPr>
          </a:p>
        </p:txBody>
      </p:sp>
      <p:sp>
        <p:nvSpPr>
          <p:cNvPr id="236" name="Google Shape;236;p52"/>
          <p:cNvSpPr txBox="1"/>
          <p:nvPr/>
        </p:nvSpPr>
        <p:spPr>
          <a:xfrm>
            <a:off x="4386425" y="7163325"/>
            <a:ext cx="2487300" cy="1649700"/>
          </a:xfrm>
          <a:prstGeom prst="rect">
            <a:avLst/>
          </a:prstGeom>
          <a:noFill/>
          <a:ln cap="flat" cmpd="sng" w="9525">
            <a:solidFill>
              <a:schemeClr val="dk2"/>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pic>
        <p:nvPicPr>
          <p:cNvPr id="237" name="Google Shape;237;p52"/>
          <p:cNvPicPr preferRelativeResize="0"/>
          <p:nvPr/>
        </p:nvPicPr>
        <p:blipFill>
          <a:blip r:embed="rId5">
            <a:alphaModFix/>
          </a:blip>
          <a:stretch>
            <a:fillRect/>
          </a:stretch>
        </p:blipFill>
        <p:spPr>
          <a:xfrm>
            <a:off x="5885175" y="4272815"/>
            <a:ext cx="916800" cy="916800"/>
          </a:xfrm>
          <a:prstGeom prst="rect">
            <a:avLst/>
          </a:prstGeom>
          <a:noFill/>
          <a:ln>
            <a:noFill/>
          </a:ln>
        </p:spPr>
      </p:pic>
      <p:sp>
        <p:nvSpPr>
          <p:cNvPr id="238" name="Google Shape;238;p52"/>
          <p:cNvSpPr txBox="1"/>
          <p:nvPr/>
        </p:nvSpPr>
        <p:spPr>
          <a:xfrm>
            <a:off x="5521425" y="5103200"/>
            <a:ext cx="16443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900">
                <a:solidFill>
                  <a:schemeClr val="dk1"/>
                </a:solidFill>
                <a:latin typeface="Inter"/>
                <a:ea typeface="Inter"/>
                <a:cs typeface="Inter"/>
                <a:sym typeface="Inter"/>
              </a:rPr>
              <a:t>Historical Significance </a:t>
            </a:r>
            <a:endParaRPr sz="900">
              <a:solidFill>
                <a:schemeClr val="dk1"/>
              </a:solidFill>
              <a:latin typeface="Inter"/>
              <a:ea typeface="Inter"/>
              <a:cs typeface="Inter"/>
              <a:sym typeface="Inte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42" name="Shape 242"/>
        <p:cNvGrpSpPr/>
        <p:nvPr/>
      </p:nvGrpSpPr>
      <p:grpSpPr>
        <a:xfrm>
          <a:off x="0" y="0"/>
          <a:ext cx="0" cy="0"/>
          <a:chOff x="0" y="0"/>
          <a:chExt cx="0" cy="0"/>
        </a:xfrm>
      </p:grpSpPr>
      <p:pic>
        <p:nvPicPr>
          <p:cNvPr id="243" name="Google Shape;243;p53"/>
          <p:cNvPicPr preferRelativeResize="0"/>
          <p:nvPr/>
        </p:nvPicPr>
        <p:blipFill>
          <a:blip r:embed="rId3">
            <a:alphaModFix/>
          </a:blip>
          <a:stretch>
            <a:fillRect/>
          </a:stretch>
        </p:blipFill>
        <p:spPr>
          <a:xfrm>
            <a:off x="359100" y="8923350"/>
            <a:ext cx="405811" cy="405811"/>
          </a:xfrm>
          <a:prstGeom prst="rect">
            <a:avLst/>
          </a:prstGeom>
          <a:noFill/>
          <a:ln>
            <a:noFill/>
          </a:ln>
        </p:spPr>
      </p:pic>
      <p:sp>
        <p:nvSpPr>
          <p:cNvPr id="244" name="Google Shape;244;p53"/>
          <p:cNvSpPr txBox="1"/>
          <p:nvPr/>
        </p:nvSpPr>
        <p:spPr>
          <a:xfrm>
            <a:off x="5208250" y="9041525"/>
            <a:ext cx="1731600" cy="293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000">
                <a:solidFill>
                  <a:srgbClr val="666666"/>
                </a:solidFill>
                <a:latin typeface="Inter"/>
                <a:ea typeface="Inter"/>
                <a:cs typeface="Inter"/>
                <a:sym typeface="Inter"/>
              </a:rPr>
              <a:t> ©2025 Thinking Nation</a:t>
            </a:r>
            <a:endParaRPr sz="1000">
              <a:solidFill>
                <a:srgbClr val="666666"/>
              </a:solidFill>
              <a:latin typeface="Inter"/>
              <a:ea typeface="Inter"/>
              <a:cs typeface="Inter"/>
              <a:sym typeface="Inter"/>
            </a:endParaRPr>
          </a:p>
          <a:p>
            <a:pPr indent="0" lvl="0" marL="0" rtl="0" algn="l">
              <a:spcBef>
                <a:spcPts val="0"/>
              </a:spcBef>
              <a:spcAft>
                <a:spcPts val="0"/>
              </a:spcAft>
              <a:buNone/>
            </a:pPr>
            <a:r>
              <a:t/>
            </a:r>
            <a:endParaRPr sz="1400">
              <a:solidFill>
                <a:srgbClr val="666666"/>
              </a:solidFill>
              <a:latin typeface="Inter"/>
              <a:ea typeface="Inter"/>
              <a:cs typeface="Inter"/>
              <a:sym typeface="Inter"/>
            </a:endParaRPr>
          </a:p>
        </p:txBody>
      </p:sp>
      <p:sp>
        <p:nvSpPr>
          <p:cNvPr id="245" name="Google Shape;245;p53"/>
          <p:cNvSpPr txBox="1"/>
          <p:nvPr/>
        </p:nvSpPr>
        <p:spPr>
          <a:xfrm>
            <a:off x="2791800" y="9041525"/>
            <a:ext cx="17316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666666"/>
                </a:solidFill>
                <a:latin typeface="Inter"/>
                <a:ea typeface="Inter"/>
                <a:cs typeface="Inter"/>
                <a:sym typeface="Inter"/>
              </a:rPr>
              <a:t>thinkingnation.org</a:t>
            </a:r>
            <a:endParaRPr sz="1400">
              <a:solidFill>
                <a:srgbClr val="666666"/>
              </a:solidFill>
              <a:latin typeface="Inter"/>
              <a:ea typeface="Inter"/>
              <a:cs typeface="Inter"/>
              <a:sym typeface="Inter"/>
            </a:endParaRPr>
          </a:p>
        </p:txBody>
      </p:sp>
      <p:sp>
        <p:nvSpPr>
          <p:cNvPr id="246" name="Google Shape;246;p53"/>
          <p:cNvSpPr txBox="1"/>
          <p:nvPr/>
        </p:nvSpPr>
        <p:spPr>
          <a:xfrm>
            <a:off x="481812" y="1286308"/>
            <a:ext cx="6458400" cy="1282800"/>
          </a:xfrm>
          <a:prstGeom prst="rect">
            <a:avLst/>
          </a:prstGeom>
          <a:noFill/>
          <a:ln>
            <a:noFill/>
          </a:ln>
        </p:spPr>
        <p:txBody>
          <a:bodyPr anchorCtr="0" anchor="t" bIns="86450" lIns="86450" spcFirstLastPara="1" rIns="86450" wrap="square" tIns="86450">
            <a:spAutoFit/>
          </a:bodyPr>
          <a:lstStyle/>
          <a:p>
            <a:pPr indent="0" lvl="0" marL="0" rtl="0" algn="l">
              <a:spcBef>
                <a:spcPts val="0"/>
              </a:spcBef>
              <a:spcAft>
                <a:spcPts val="0"/>
              </a:spcAft>
              <a:buNone/>
            </a:pPr>
            <a:r>
              <a:rPr b="1" lang="en" sz="1100">
                <a:solidFill>
                  <a:srgbClr val="000000"/>
                </a:solidFill>
                <a:latin typeface="Halant"/>
                <a:ea typeface="Halant"/>
                <a:cs typeface="Halant"/>
                <a:sym typeface="Halant"/>
              </a:rPr>
              <a:t>Directions: </a:t>
            </a:r>
            <a:r>
              <a:rPr lang="en" sz="1200">
                <a:solidFill>
                  <a:schemeClr val="dk1"/>
                </a:solidFill>
                <a:latin typeface="Halant"/>
                <a:ea typeface="Halant"/>
                <a:cs typeface="Halant"/>
                <a:sym typeface="Halant"/>
              </a:rPr>
              <a:t>Consider the two portrayals about frontier people (Industrious and Hardworking v. “White Trash”). Using the figure below, use each side to demonstrate these views. Around both sides of the drawing, label different at least three parts of the person. For each label, explain why you included that detail. </a:t>
            </a:r>
            <a:endParaRPr sz="1200">
              <a:solidFill>
                <a:schemeClr val="dk1"/>
              </a:solidFill>
              <a:latin typeface="Halant"/>
              <a:ea typeface="Halant"/>
              <a:cs typeface="Halant"/>
              <a:sym typeface="Halant"/>
            </a:endParaRPr>
          </a:p>
          <a:p>
            <a:pPr indent="0" lvl="0" marL="0" rtl="0" algn="l">
              <a:spcBef>
                <a:spcPts val="0"/>
              </a:spcBef>
              <a:spcAft>
                <a:spcPts val="0"/>
              </a:spcAft>
              <a:buNone/>
            </a:pPr>
            <a:r>
              <a:rPr lang="en" sz="1200">
                <a:solidFill>
                  <a:schemeClr val="dk1"/>
                </a:solidFill>
                <a:latin typeface="Halant"/>
                <a:ea typeface="Halant"/>
                <a:cs typeface="Halant"/>
                <a:sym typeface="Halant"/>
              </a:rPr>
              <a:t>Example: "Glasses - I put glasses on to represent the way people had to critically view new places.”</a:t>
            </a:r>
            <a:endParaRPr sz="1100">
              <a:latin typeface="Halant"/>
              <a:ea typeface="Halant"/>
              <a:cs typeface="Halant"/>
              <a:sym typeface="Halant"/>
            </a:endParaRPr>
          </a:p>
        </p:txBody>
      </p:sp>
      <p:pic>
        <p:nvPicPr>
          <p:cNvPr id="247" name="Google Shape;247;p53"/>
          <p:cNvPicPr preferRelativeResize="0"/>
          <p:nvPr/>
        </p:nvPicPr>
        <p:blipFill>
          <a:blip r:embed="rId4">
            <a:alphaModFix/>
          </a:blip>
          <a:stretch>
            <a:fillRect/>
          </a:stretch>
        </p:blipFill>
        <p:spPr>
          <a:xfrm>
            <a:off x="1431799" y="2397650"/>
            <a:ext cx="4485250" cy="6381450"/>
          </a:xfrm>
          <a:prstGeom prst="rect">
            <a:avLst/>
          </a:prstGeom>
          <a:noFill/>
          <a:ln>
            <a:noFill/>
          </a:ln>
        </p:spPr>
      </p:pic>
      <p:sp>
        <p:nvSpPr>
          <p:cNvPr id="248" name="Google Shape;248;p53"/>
          <p:cNvSpPr txBox="1"/>
          <p:nvPr/>
        </p:nvSpPr>
        <p:spPr>
          <a:xfrm>
            <a:off x="0" y="0"/>
            <a:ext cx="7315200" cy="10968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4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000"/>
              <a:buFont typeface="Arial"/>
              <a:buNone/>
            </a:pPr>
            <a:r>
              <a:rPr lang="en" sz="1600">
                <a:solidFill>
                  <a:schemeClr val="dk1"/>
                </a:solidFill>
                <a:latin typeface="Halant"/>
                <a:ea typeface="Halant"/>
                <a:cs typeface="Halant"/>
                <a:sym typeface="Halant"/>
              </a:rPr>
              <a:t>Perspective</a:t>
            </a:r>
            <a:endParaRPr sz="15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000"/>
              <a:buFont typeface="Arial"/>
              <a:buNone/>
            </a:pPr>
            <a:r>
              <a:rPr lang="en" sz="2300">
                <a:solidFill>
                  <a:schemeClr val="dk1"/>
                </a:solidFill>
                <a:latin typeface="Plus Jakarta Sans Medium"/>
                <a:ea typeface="Plus Jakarta Sans Medium"/>
                <a:cs typeface="Plus Jakarta Sans Medium"/>
                <a:sym typeface="Plus Jakarta Sans Medium"/>
              </a:rPr>
              <a:t>Frontier Life</a:t>
            </a:r>
            <a:endParaRPr sz="13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1600">
              <a:solidFill>
                <a:schemeClr val="dk1"/>
              </a:solidFill>
              <a:latin typeface="Halant"/>
              <a:ea typeface="Halant"/>
              <a:cs typeface="Halant"/>
              <a:sym typeface="Halant"/>
            </a:endParaRPr>
          </a:p>
        </p:txBody>
      </p:sp>
      <p:pic>
        <p:nvPicPr>
          <p:cNvPr id="249" name="Google Shape;249;p53"/>
          <p:cNvPicPr preferRelativeResize="0"/>
          <p:nvPr/>
        </p:nvPicPr>
        <p:blipFill>
          <a:blip r:embed="rId5">
            <a:alphaModFix/>
          </a:blip>
          <a:stretch>
            <a:fillRect/>
          </a:stretch>
        </p:blipFill>
        <p:spPr>
          <a:xfrm>
            <a:off x="203550" y="220497"/>
            <a:ext cx="994388" cy="412343"/>
          </a:xfrm>
          <a:prstGeom prst="rect">
            <a:avLst/>
          </a:prstGeom>
          <a:noFill/>
          <a:ln>
            <a:noFill/>
          </a:ln>
        </p:spPr>
      </p:pic>
      <p:cxnSp>
        <p:nvCxnSpPr>
          <p:cNvPr id="250" name="Google Shape;250;p53"/>
          <p:cNvCxnSpPr/>
          <p:nvPr/>
        </p:nvCxnSpPr>
        <p:spPr>
          <a:xfrm>
            <a:off x="3674416" y="2280124"/>
            <a:ext cx="0" cy="6616500"/>
          </a:xfrm>
          <a:prstGeom prst="straightConnector1">
            <a:avLst/>
          </a:prstGeom>
          <a:noFill/>
          <a:ln cap="flat" cmpd="sng" w="28575">
            <a:solidFill>
              <a:srgbClr val="000000"/>
            </a:solidFill>
            <a:prstDash val="dash"/>
            <a:round/>
            <a:headEnd len="med" w="med" type="none"/>
            <a:tailEnd len="med" w="med" type="none"/>
          </a:ln>
        </p:spPr>
      </p:cxn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54" name="Shape 254"/>
        <p:cNvGrpSpPr/>
        <p:nvPr/>
      </p:nvGrpSpPr>
      <p:grpSpPr>
        <a:xfrm>
          <a:off x="0" y="0"/>
          <a:ext cx="0" cy="0"/>
          <a:chOff x="0" y="0"/>
          <a:chExt cx="0" cy="0"/>
        </a:xfrm>
      </p:grpSpPr>
      <p:sp>
        <p:nvSpPr>
          <p:cNvPr id="255" name="Google Shape;255;p54"/>
          <p:cNvSpPr txBox="1"/>
          <p:nvPr/>
        </p:nvSpPr>
        <p:spPr>
          <a:xfrm>
            <a:off x="0" y="0"/>
            <a:ext cx="7315200" cy="10968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4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000"/>
              <a:buFont typeface="Arial"/>
              <a:buNone/>
            </a:pPr>
            <a:r>
              <a:rPr lang="en" sz="1500">
                <a:solidFill>
                  <a:schemeClr val="dk1"/>
                </a:solidFill>
                <a:latin typeface="Halant"/>
                <a:ea typeface="Halant"/>
                <a:cs typeface="Halant"/>
                <a:sym typeface="Halant"/>
              </a:rPr>
              <a:t>Historical Fiction</a:t>
            </a:r>
            <a:endParaRPr sz="15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000"/>
              <a:buFont typeface="Arial"/>
              <a:buNone/>
            </a:pPr>
            <a:r>
              <a:rPr lang="en" sz="2300">
                <a:solidFill>
                  <a:schemeClr val="dk1"/>
                </a:solidFill>
                <a:latin typeface="Plus Jakarta Sans Medium"/>
                <a:ea typeface="Plus Jakarta Sans Medium"/>
                <a:cs typeface="Plus Jakarta Sans Medium"/>
                <a:sym typeface="Plus Jakarta Sans Medium"/>
              </a:rPr>
              <a:t>Frontier Life (Excerpt)</a:t>
            </a:r>
            <a:endParaRPr sz="13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1600">
              <a:solidFill>
                <a:schemeClr val="dk1"/>
              </a:solidFill>
              <a:latin typeface="Halant"/>
              <a:ea typeface="Halant"/>
              <a:cs typeface="Halant"/>
              <a:sym typeface="Halant"/>
            </a:endParaRPr>
          </a:p>
        </p:txBody>
      </p:sp>
      <p:sp>
        <p:nvSpPr>
          <p:cNvPr id="256" name="Google Shape;256;p54"/>
          <p:cNvSpPr txBox="1"/>
          <p:nvPr/>
        </p:nvSpPr>
        <p:spPr>
          <a:xfrm>
            <a:off x="295275" y="2811300"/>
            <a:ext cx="6693900" cy="6285300"/>
          </a:xfrm>
          <a:prstGeom prst="rect">
            <a:avLst/>
          </a:prstGeom>
          <a:noFill/>
          <a:ln>
            <a:noFill/>
          </a:ln>
        </p:spPr>
        <p:txBody>
          <a:bodyPr anchorCtr="0" anchor="t" bIns="86450" lIns="86450" spcFirstLastPara="1" rIns="86450" wrap="square" tIns="86450">
            <a:spAutoFit/>
          </a:bodyPr>
          <a:lstStyle/>
          <a:p>
            <a:pPr indent="0" lvl="0" marL="0" rtl="0" algn="l">
              <a:spcBef>
                <a:spcPts val="0"/>
              </a:spcBef>
              <a:spcAft>
                <a:spcPts val="0"/>
              </a:spcAft>
              <a:buNone/>
            </a:pPr>
            <a:r>
              <a:rPr b="1" lang="en" sz="1200">
                <a:solidFill>
                  <a:srgbClr val="000000"/>
                </a:solidFill>
                <a:latin typeface="Halant"/>
                <a:ea typeface="Halant"/>
                <a:cs typeface="Halant"/>
                <a:sym typeface="Halant"/>
              </a:rPr>
              <a:t>Directions: </a:t>
            </a:r>
            <a:r>
              <a:rPr lang="en" sz="1200">
                <a:latin typeface="Halant"/>
                <a:ea typeface="Halant"/>
                <a:cs typeface="Halant"/>
                <a:sym typeface="Halant"/>
              </a:rPr>
              <a:t>Watch the book reading of </a:t>
            </a:r>
            <a:r>
              <a:rPr i="1" lang="en" sz="1200">
                <a:latin typeface="Halant"/>
                <a:ea typeface="Halant"/>
                <a:cs typeface="Halant"/>
                <a:sym typeface="Halant"/>
              </a:rPr>
              <a:t>Ox Cart Man </a:t>
            </a:r>
            <a:r>
              <a:rPr lang="en" sz="1200">
                <a:latin typeface="Halant"/>
                <a:ea typeface="Halant"/>
                <a:cs typeface="Halant"/>
                <a:sym typeface="Halant"/>
              </a:rPr>
              <a:t>by Donald Hall, published in 1979. Complete the Notice, Wonder, Think Chart based on the story and illustrations. Then answer the question.</a:t>
            </a:r>
            <a:endParaRPr sz="12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0" lvl="0" marL="0" rtl="0" algn="l">
              <a:spcBef>
                <a:spcPts val="0"/>
              </a:spcBef>
              <a:spcAft>
                <a:spcPts val="0"/>
              </a:spcAft>
              <a:buNone/>
            </a:pPr>
            <a:r>
              <a:t/>
            </a:r>
            <a:endParaRPr sz="1300">
              <a:latin typeface="Halant"/>
              <a:ea typeface="Halant"/>
              <a:cs typeface="Halant"/>
              <a:sym typeface="Halant"/>
            </a:endParaRPr>
          </a:p>
          <a:p>
            <a:pPr indent="-304800" lvl="0" marL="457200" rtl="0" algn="l">
              <a:spcBef>
                <a:spcPts val="0"/>
              </a:spcBef>
              <a:spcAft>
                <a:spcPts val="0"/>
              </a:spcAft>
              <a:buSzPts val="1200"/>
              <a:buFont typeface="Inter"/>
              <a:buAutoNum type="arabicPeriod"/>
            </a:pPr>
            <a:r>
              <a:rPr lang="en" sz="1200">
                <a:latin typeface="Inter"/>
                <a:ea typeface="Inter"/>
                <a:cs typeface="Inter"/>
                <a:sym typeface="Inter"/>
              </a:rPr>
              <a:t>How does </a:t>
            </a:r>
            <a:r>
              <a:rPr i="1" lang="en" sz="1200">
                <a:latin typeface="Inter"/>
                <a:ea typeface="Inter"/>
                <a:cs typeface="Inter"/>
                <a:sym typeface="Inter"/>
              </a:rPr>
              <a:t>Ox Cart Man </a:t>
            </a:r>
            <a:r>
              <a:rPr lang="en" sz="1200">
                <a:latin typeface="Inter"/>
                <a:ea typeface="Inter"/>
                <a:cs typeface="Inter"/>
                <a:sym typeface="Inter"/>
              </a:rPr>
              <a:t>portray the people and life on the frontier?</a:t>
            </a:r>
            <a:endParaRPr sz="1200">
              <a:latin typeface="Inter"/>
              <a:ea typeface="Inter"/>
              <a:cs typeface="Inter"/>
              <a:sym typeface="Inter"/>
            </a:endParaRPr>
          </a:p>
          <a:p>
            <a:pPr indent="0" lvl="0" marL="457200" rtl="0" algn="l">
              <a:spcBef>
                <a:spcPts val="0"/>
              </a:spcBef>
              <a:spcAft>
                <a:spcPts val="0"/>
              </a:spcAft>
              <a:buNone/>
            </a:pPr>
            <a:r>
              <a:rPr b="1" i="1" lang="en" sz="1200">
                <a:solidFill>
                  <a:srgbClr val="E95C3D"/>
                </a:solidFill>
                <a:latin typeface="Inter"/>
                <a:ea typeface="Inter"/>
                <a:cs typeface="Inter"/>
                <a:sym typeface="Inter"/>
              </a:rPr>
              <a:t>Ox-Cart Man</a:t>
            </a:r>
            <a:r>
              <a:rPr b="1" lang="en" sz="1200">
                <a:solidFill>
                  <a:srgbClr val="E95C3D"/>
                </a:solidFill>
                <a:latin typeface="Inter"/>
                <a:ea typeface="Inter"/>
                <a:cs typeface="Inter"/>
                <a:sym typeface="Inter"/>
              </a:rPr>
              <a:t> portrays frontier life as hardworking, seasonal, and family-centered, where people are resourceful, self-reliant, and deeply connected to the land and the rhythm of nature.</a:t>
            </a:r>
            <a:endParaRPr b="1" sz="1200">
              <a:solidFill>
                <a:srgbClr val="E95C3D"/>
              </a:solidFill>
              <a:latin typeface="Inter"/>
              <a:ea typeface="Inter"/>
              <a:cs typeface="Inter"/>
              <a:sym typeface="Inter"/>
            </a:endParaRPr>
          </a:p>
        </p:txBody>
      </p:sp>
      <p:sp>
        <p:nvSpPr>
          <p:cNvPr id="257" name="Google Shape;257;p54"/>
          <p:cNvSpPr txBox="1"/>
          <p:nvPr/>
        </p:nvSpPr>
        <p:spPr>
          <a:xfrm>
            <a:off x="687953" y="1645744"/>
            <a:ext cx="5939400" cy="1096800"/>
          </a:xfrm>
          <a:prstGeom prst="rect">
            <a:avLst/>
          </a:prstGeom>
          <a:noFill/>
          <a:ln cap="flat" cmpd="sng" w="9525">
            <a:solidFill>
              <a:srgbClr val="B7B7B7"/>
            </a:solidFill>
            <a:prstDash val="solid"/>
            <a:round/>
            <a:headEnd len="sm" w="sm" type="none"/>
            <a:tailEnd len="sm" w="sm" type="none"/>
          </a:ln>
        </p:spPr>
        <p:txBody>
          <a:bodyPr anchorCtr="0" anchor="ctr" bIns="109750" lIns="109750" spcFirstLastPara="1" rIns="109750" wrap="square" tIns="109750">
            <a:noAutofit/>
          </a:bodyPr>
          <a:lstStyle/>
          <a:p>
            <a:pPr indent="0" lvl="0" marL="0" rtl="0" algn="ctr">
              <a:spcBef>
                <a:spcPts val="0"/>
              </a:spcBef>
              <a:spcAft>
                <a:spcPts val="0"/>
              </a:spcAft>
              <a:buClr>
                <a:srgbClr val="000000"/>
              </a:buClr>
              <a:buSzPts val="1000"/>
              <a:buFont typeface="Arial"/>
              <a:buNone/>
            </a:pPr>
            <a:r>
              <a:rPr b="1" lang="en" sz="1700">
                <a:solidFill>
                  <a:srgbClr val="000000"/>
                </a:solidFill>
                <a:latin typeface="Halant"/>
                <a:ea typeface="Halant"/>
                <a:cs typeface="Halant"/>
                <a:sym typeface="Halant"/>
              </a:rPr>
              <a:t>Supporting Question</a:t>
            </a:r>
            <a:endParaRPr b="1" sz="1700">
              <a:solidFill>
                <a:srgbClr val="000000"/>
              </a:solidFill>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rPr i="1" lang="en" sz="1700">
                <a:solidFill>
                  <a:schemeClr val="dk1"/>
                </a:solidFill>
                <a:latin typeface="Inter"/>
                <a:ea typeface="Inter"/>
                <a:cs typeface="Inter"/>
                <a:sym typeface="Inter"/>
              </a:rPr>
              <a:t>What do the experiences of individuals on the frontier demonstrate about opportunity, struggle, and change in the Early Republic?</a:t>
            </a:r>
            <a:endParaRPr i="1" sz="1700">
              <a:latin typeface="Inter"/>
              <a:ea typeface="Inter"/>
              <a:cs typeface="Inter"/>
              <a:sym typeface="Inter"/>
            </a:endParaRPr>
          </a:p>
        </p:txBody>
      </p:sp>
      <p:pic>
        <p:nvPicPr>
          <p:cNvPr id="258" name="Google Shape;258;p54"/>
          <p:cNvPicPr preferRelativeResize="0"/>
          <p:nvPr/>
        </p:nvPicPr>
        <p:blipFill>
          <a:blip r:embed="rId3">
            <a:alphaModFix/>
          </a:blip>
          <a:stretch>
            <a:fillRect/>
          </a:stretch>
        </p:blipFill>
        <p:spPr>
          <a:xfrm>
            <a:off x="379265" y="9065410"/>
            <a:ext cx="242312" cy="242312"/>
          </a:xfrm>
          <a:prstGeom prst="rect">
            <a:avLst/>
          </a:prstGeom>
          <a:noFill/>
          <a:ln>
            <a:noFill/>
          </a:ln>
        </p:spPr>
      </p:pic>
      <p:sp>
        <p:nvSpPr>
          <p:cNvPr id="259" name="Google Shape;259;p54"/>
          <p:cNvSpPr txBox="1"/>
          <p:nvPr/>
        </p:nvSpPr>
        <p:spPr>
          <a:xfrm>
            <a:off x="5208250" y="9041525"/>
            <a:ext cx="1731600" cy="293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000">
                <a:solidFill>
                  <a:srgbClr val="666666"/>
                </a:solidFill>
                <a:latin typeface="Inter"/>
                <a:ea typeface="Inter"/>
                <a:cs typeface="Inter"/>
                <a:sym typeface="Inter"/>
              </a:rPr>
              <a:t> ©2025 Thinking Nation</a:t>
            </a:r>
            <a:endParaRPr sz="1000">
              <a:solidFill>
                <a:srgbClr val="666666"/>
              </a:solidFill>
              <a:latin typeface="Inter"/>
              <a:ea typeface="Inter"/>
              <a:cs typeface="Inter"/>
              <a:sym typeface="Inter"/>
            </a:endParaRPr>
          </a:p>
          <a:p>
            <a:pPr indent="0" lvl="0" marL="0" rtl="0" algn="l">
              <a:spcBef>
                <a:spcPts val="0"/>
              </a:spcBef>
              <a:spcAft>
                <a:spcPts val="0"/>
              </a:spcAft>
              <a:buNone/>
            </a:pPr>
            <a:r>
              <a:t/>
            </a:r>
            <a:endParaRPr sz="1400">
              <a:solidFill>
                <a:srgbClr val="666666"/>
              </a:solidFill>
              <a:latin typeface="Inter"/>
              <a:ea typeface="Inter"/>
              <a:cs typeface="Inter"/>
              <a:sym typeface="Inter"/>
            </a:endParaRPr>
          </a:p>
        </p:txBody>
      </p:sp>
      <p:sp>
        <p:nvSpPr>
          <p:cNvPr id="260" name="Google Shape;260;p54"/>
          <p:cNvSpPr txBox="1"/>
          <p:nvPr/>
        </p:nvSpPr>
        <p:spPr>
          <a:xfrm>
            <a:off x="2791800" y="9041525"/>
            <a:ext cx="17316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666666"/>
                </a:solidFill>
                <a:latin typeface="Inter"/>
                <a:ea typeface="Inter"/>
                <a:cs typeface="Inter"/>
                <a:sym typeface="Inter"/>
              </a:rPr>
              <a:t>thinkingnation.org</a:t>
            </a:r>
            <a:endParaRPr sz="1400">
              <a:solidFill>
                <a:srgbClr val="666666"/>
              </a:solidFill>
              <a:latin typeface="Inter"/>
              <a:ea typeface="Inter"/>
              <a:cs typeface="Inter"/>
              <a:sym typeface="Inter"/>
            </a:endParaRPr>
          </a:p>
        </p:txBody>
      </p:sp>
      <p:sp>
        <p:nvSpPr>
          <p:cNvPr id="261" name="Google Shape;261;p54"/>
          <p:cNvSpPr txBox="1"/>
          <p:nvPr/>
        </p:nvSpPr>
        <p:spPr>
          <a:xfrm>
            <a:off x="310588" y="1251138"/>
            <a:ext cx="6693900" cy="344700"/>
          </a:xfrm>
          <a:prstGeom prst="rect">
            <a:avLst/>
          </a:prstGeom>
          <a:noFill/>
          <a:ln>
            <a:noFill/>
          </a:ln>
        </p:spPr>
        <p:txBody>
          <a:bodyPr anchorCtr="0" anchor="t" bIns="86450" lIns="86450" spcFirstLastPara="1" rIns="86450" wrap="square" tIns="86450">
            <a:noAutofit/>
          </a:bodyPr>
          <a:lstStyle/>
          <a:p>
            <a:pPr indent="0" lvl="0" marL="0" rtl="0" algn="l">
              <a:spcBef>
                <a:spcPts val="0"/>
              </a:spcBef>
              <a:spcAft>
                <a:spcPts val="0"/>
              </a:spcAft>
              <a:buClr>
                <a:srgbClr val="000000"/>
              </a:buClr>
              <a:buSzPts val="1000"/>
              <a:buFont typeface="Arial"/>
              <a:buNone/>
            </a:pPr>
            <a:r>
              <a:rPr b="1" lang="en" sz="1100">
                <a:solidFill>
                  <a:srgbClr val="000000"/>
                </a:solidFill>
                <a:latin typeface="Inter"/>
                <a:ea typeface="Inter"/>
                <a:cs typeface="Inter"/>
                <a:sym typeface="Inter"/>
              </a:rPr>
              <a:t>Name: ______________________________________  Date: ________ Class: ____________________</a:t>
            </a:r>
            <a:endParaRPr b="1" sz="1100">
              <a:solidFill>
                <a:srgbClr val="000000"/>
              </a:solidFill>
              <a:latin typeface="Inter"/>
              <a:ea typeface="Inter"/>
              <a:cs typeface="Inter"/>
              <a:sym typeface="Inter"/>
            </a:endParaRPr>
          </a:p>
        </p:txBody>
      </p:sp>
      <p:pic>
        <p:nvPicPr>
          <p:cNvPr id="262" name="Google Shape;262;p54"/>
          <p:cNvPicPr preferRelativeResize="0"/>
          <p:nvPr/>
        </p:nvPicPr>
        <p:blipFill>
          <a:blip r:embed="rId4">
            <a:alphaModFix/>
          </a:blip>
          <a:stretch>
            <a:fillRect/>
          </a:stretch>
        </p:blipFill>
        <p:spPr>
          <a:xfrm>
            <a:off x="203550" y="220497"/>
            <a:ext cx="994388" cy="412343"/>
          </a:xfrm>
          <a:prstGeom prst="rect">
            <a:avLst/>
          </a:prstGeom>
          <a:noFill/>
          <a:ln>
            <a:noFill/>
          </a:ln>
        </p:spPr>
      </p:pic>
      <p:graphicFrame>
        <p:nvGraphicFramePr>
          <p:cNvPr id="263" name="Google Shape;263;p54"/>
          <p:cNvGraphicFramePr/>
          <p:nvPr/>
        </p:nvGraphicFramePr>
        <p:xfrm>
          <a:off x="379275" y="3352800"/>
          <a:ext cx="3000000" cy="3000000"/>
        </p:xfrm>
        <a:graphic>
          <a:graphicData uri="http://schemas.openxmlformats.org/drawingml/2006/table">
            <a:tbl>
              <a:tblPr>
                <a:noFill/>
                <a:tableStyleId>{8816CD99-D242-4850-94E7-07187E727697}</a:tableStyleId>
              </a:tblPr>
              <a:tblGrid>
                <a:gridCol w="2186850"/>
                <a:gridCol w="2186850"/>
                <a:gridCol w="2186850"/>
              </a:tblGrid>
              <a:tr h="381000">
                <a:tc>
                  <a:txBody>
                    <a:bodyPr/>
                    <a:lstStyle/>
                    <a:p>
                      <a:pPr indent="0" lvl="0" marL="0" rtl="0" algn="ctr">
                        <a:spcBef>
                          <a:spcPts val="0"/>
                        </a:spcBef>
                        <a:spcAft>
                          <a:spcPts val="0"/>
                        </a:spcAft>
                        <a:buNone/>
                      </a:pPr>
                      <a:r>
                        <a:rPr b="1" lang="en">
                          <a:latin typeface="Inter"/>
                          <a:ea typeface="Inter"/>
                          <a:cs typeface="Inter"/>
                          <a:sym typeface="Inter"/>
                        </a:rPr>
                        <a:t>NOTICE</a:t>
                      </a:r>
                      <a:endParaRPr b="1">
                        <a:latin typeface="Inter"/>
                        <a:ea typeface="Inter"/>
                        <a:cs typeface="Inter"/>
                        <a:sym typeface="Inter"/>
                      </a:endParaRPr>
                    </a:p>
                  </a:txBody>
                  <a:tcPr marT="91425" marB="91425" marR="91425" marL="91425"/>
                </a:tc>
                <a:tc>
                  <a:txBody>
                    <a:bodyPr/>
                    <a:lstStyle/>
                    <a:p>
                      <a:pPr indent="0" lvl="0" marL="0" rtl="0" algn="ctr">
                        <a:spcBef>
                          <a:spcPts val="0"/>
                        </a:spcBef>
                        <a:spcAft>
                          <a:spcPts val="0"/>
                        </a:spcAft>
                        <a:buNone/>
                      </a:pPr>
                      <a:r>
                        <a:rPr b="1" lang="en">
                          <a:latin typeface="Inter"/>
                          <a:ea typeface="Inter"/>
                          <a:cs typeface="Inter"/>
                          <a:sym typeface="Inter"/>
                        </a:rPr>
                        <a:t>WONDER</a:t>
                      </a:r>
                      <a:endParaRPr b="1">
                        <a:latin typeface="Inter"/>
                        <a:ea typeface="Inter"/>
                        <a:cs typeface="Inter"/>
                        <a:sym typeface="Inter"/>
                      </a:endParaRPr>
                    </a:p>
                  </a:txBody>
                  <a:tcPr marT="91425" marB="91425" marR="91425" marL="91425"/>
                </a:tc>
                <a:tc>
                  <a:txBody>
                    <a:bodyPr/>
                    <a:lstStyle/>
                    <a:p>
                      <a:pPr indent="0" lvl="0" marL="0" rtl="0" algn="ctr">
                        <a:spcBef>
                          <a:spcPts val="0"/>
                        </a:spcBef>
                        <a:spcAft>
                          <a:spcPts val="0"/>
                        </a:spcAft>
                        <a:buNone/>
                      </a:pPr>
                      <a:r>
                        <a:rPr b="1" lang="en">
                          <a:latin typeface="Inter"/>
                          <a:ea typeface="Inter"/>
                          <a:cs typeface="Inter"/>
                          <a:sym typeface="Inter"/>
                        </a:rPr>
                        <a:t>THINK</a:t>
                      </a:r>
                      <a:endParaRPr b="1">
                        <a:latin typeface="Inter"/>
                        <a:ea typeface="Inter"/>
                        <a:cs typeface="Inter"/>
                        <a:sym typeface="Inter"/>
                      </a:endParaRPr>
                    </a:p>
                  </a:txBody>
                  <a:tcPr marT="91425" marB="91425" marR="91425" marL="91425"/>
                </a:tc>
              </a:tr>
              <a:tr h="381000">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The man loads his ox cart with goods his family made or harvested.</a:t>
                      </a:r>
                      <a:br>
                        <a:rPr b="1" lang="en" sz="1200">
                          <a:solidFill>
                            <a:srgbClr val="E95C3D"/>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He walks a long distance to sell everything at the market—including the ox and cart.</a:t>
                      </a:r>
                      <a:br>
                        <a:rPr b="1" lang="en" sz="1200">
                          <a:solidFill>
                            <a:srgbClr val="E95C3D"/>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He buys things his family will need and returns home to begin the cycle again.</a:t>
                      </a:r>
                      <a:br>
                        <a:rPr b="1" lang="en" sz="1200">
                          <a:solidFill>
                            <a:srgbClr val="E95C3D"/>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Each family member plays a role in producing the goods.</a:t>
                      </a:r>
                      <a:br>
                        <a:rPr b="1" lang="en" sz="1200">
                          <a:solidFill>
                            <a:srgbClr val="E95C3D"/>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The story follows the cycle of the seasons.</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Why did the man sell even the ox and cart he used to travel?</a:t>
                      </a:r>
                      <a:br>
                        <a:rPr b="1" lang="en" sz="1200">
                          <a:solidFill>
                            <a:srgbClr val="E95C3D"/>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How did families survive when they had to wait all year to sell things?</a:t>
                      </a:r>
                      <a:br>
                        <a:rPr b="1" lang="en" sz="1200">
                          <a:solidFill>
                            <a:srgbClr val="E95C3D"/>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What does this tell us about work and daily life in early America?</a:t>
                      </a:r>
                      <a:br>
                        <a:rPr b="1" lang="en" sz="1200">
                          <a:solidFill>
                            <a:srgbClr val="E95C3D"/>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How did children help with the family’s survival?</a:t>
                      </a:r>
                      <a:br>
                        <a:rPr b="1" lang="en" sz="1200">
                          <a:solidFill>
                            <a:srgbClr val="E95C3D"/>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Did all families live and work this way?</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Life in early America was deeply connected to the land and seasons.</a:t>
                      </a:r>
                      <a:br>
                        <a:rPr b="1" lang="en" sz="1200">
                          <a:solidFill>
                            <a:srgbClr val="E95C3D"/>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Families had to be resourceful, making almost everything they needed.</a:t>
                      </a:r>
                      <a:br>
                        <a:rPr b="1" lang="en" sz="1200">
                          <a:solidFill>
                            <a:srgbClr val="E95C3D"/>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The economy was local and personal—people sold what they made and bought only what they couldn't produce.</a:t>
                      </a:r>
                      <a:br>
                        <a:rPr b="1" lang="en" sz="1200">
                          <a:solidFill>
                            <a:srgbClr val="E95C3D"/>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Everyone, even children, had a role in helping the family survive.</a:t>
                      </a:r>
                      <a:br>
                        <a:rPr b="1" lang="en" sz="1200">
                          <a:solidFill>
                            <a:srgbClr val="E95C3D"/>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The story shows how work, trade, and tradition shaped everyday life in the Early Republic.</a:t>
                      </a:r>
                      <a:endParaRPr b="1" sz="1200">
                        <a:solidFill>
                          <a:srgbClr val="E95C3D"/>
                        </a:solidFill>
                        <a:latin typeface="Inter"/>
                        <a:ea typeface="Inter"/>
                        <a:cs typeface="Inter"/>
                        <a:sym typeface="Inter"/>
                      </a:endParaRPr>
                    </a:p>
                  </a:txBody>
                  <a:tcPr marT="91425" marB="91425" marR="91425" marL="91425"/>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67" name="Shape 267"/>
        <p:cNvGrpSpPr/>
        <p:nvPr/>
      </p:nvGrpSpPr>
      <p:grpSpPr>
        <a:xfrm>
          <a:off x="0" y="0"/>
          <a:ext cx="0" cy="0"/>
          <a:chOff x="0" y="0"/>
          <a:chExt cx="0" cy="0"/>
        </a:xfrm>
      </p:grpSpPr>
      <p:pic>
        <p:nvPicPr>
          <p:cNvPr id="268" name="Google Shape;268;p55"/>
          <p:cNvPicPr preferRelativeResize="0"/>
          <p:nvPr/>
        </p:nvPicPr>
        <p:blipFill>
          <a:blip r:embed="rId3">
            <a:alphaModFix/>
          </a:blip>
          <a:stretch>
            <a:fillRect/>
          </a:stretch>
        </p:blipFill>
        <p:spPr>
          <a:xfrm>
            <a:off x="359100" y="8923350"/>
            <a:ext cx="405811" cy="405811"/>
          </a:xfrm>
          <a:prstGeom prst="rect">
            <a:avLst/>
          </a:prstGeom>
          <a:noFill/>
          <a:ln>
            <a:noFill/>
          </a:ln>
        </p:spPr>
      </p:pic>
      <p:sp>
        <p:nvSpPr>
          <p:cNvPr id="269" name="Google Shape;269;p55"/>
          <p:cNvSpPr txBox="1"/>
          <p:nvPr/>
        </p:nvSpPr>
        <p:spPr>
          <a:xfrm>
            <a:off x="5208250" y="9041525"/>
            <a:ext cx="1731600" cy="293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000">
                <a:solidFill>
                  <a:srgbClr val="666666"/>
                </a:solidFill>
                <a:latin typeface="Inter"/>
                <a:ea typeface="Inter"/>
                <a:cs typeface="Inter"/>
                <a:sym typeface="Inter"/>
              </a:rPr>
              <a:t> ©2025 Thinking Nation</a:t>
            </a:r>
            <a:endParaRPr sz="1000">
              <a:solidFill>
                <a:srgbClr val="666666"/>
              </a:solidFill>
              <a:latin typeface="Inter"/>
              <a:ea typeface="Inter"/>
              <a:cs typeface="Inter"/>
              <a:sym typeface="Inter"/>
            </a:endParaRPr>
          </a:p>
          <a:p>
            <a:pPr indent="0" lvl="0" marL="0" rtl="0" algn="l">
              <a:spcBef>
                <a:spcPts val="0"/>
              </a:spcBef>
              <a:spcAft>
                <a:spcPts val="0"/>
              </a:spcAft>
              <a:buNone/>
            </a:pPr>
            <a:r>
              <a:t/>
            </a:r>
            <a:endParaRPr sz="1400">
              <a:solidFill>
                <a:srgbClr val="666666"/>
              </a:solidFill>
              <a:latin typeface="Inter"/>
              <a:ea typeface="Inter"/>
              <a:cs typeface="Inter"/>
              <a:sym typeface="Inter"/>
            </a:endParaRPr>
          </a:p>
        </p:txBody>
      </p:sp>
      <p:sp>
        <p:nvSpPr>
          <p:cNvPr id="270" name="Google Shape;270;p55"/>
          <p:cNvSpPr txBox="1"/>
          <p:nvPr/>
        </p:nvSpPr>
        <p:spPr>
          <a:xfrm>
            <a:off x="2791800" y="9041525"/>
            <a:ext cx="17316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666666"/>
                </a:solidFill>
                <a:latin typeface="Inter"/>
                <a:ea typeface="Inter"/>
                <a:cs typeface="Inter"/>
                <a:sym typeface="Inter"/>
              </a:rPr>
              <a:t>thinkingnation.org</a:t>
            </a:r>
            <a:endParaRPr sz="1400">
              <a:solidFill>
                <a:srgbClr val="666666"/>
              </a:solidFill>
              <a:latin typeface="Inter"/>
              <a:ea typeface="Inter"/>
              <a:cs typeface="Inter"/>
              <a:sym typeface="Inter"/>
            </a:endParaRPr>
          </a:p>
        </p:txBody>
      </p:sp>
      <p:graphicFrame>
        <p:nvGraphicFramePr>
          <p:cNvPr id="271" name="Google Shape;271;p55"/>
          <p:cNvGraphicFramePr/>
          <p:nvPr/>
        </p:nvGraphicFramePr>
        <p:xfrm>
          <a:off x="359094" y="1541686"/>
          <a:ext cx="3000000" cy="3000000"/>
        </p:xfrm>
        <a:graphic>
          <a:graphicData uri="http://schemas.openxmlformats.org/drawingml/2006/table">
            <a:tbl>
              <a:tblPr>
                <a:noFill/>
                <a:tableStyleId>{8816CD99-D242-4850-94E7-07187E727697}</a:tableStyleId>
              </a:tblPr>
              <a:tblGrid>
                <a:gridCol w="6657000"/>
              </a:tblGrid>
              <a:tr h="411525">
                <a:tc>
                  <a:txBody>
                    <a:bodyPr/>
                    <a:lstStyle/>
                    <a:p>
                      <a:pPr indent="0" lvl="0" marL="0" rtl="0" algn="l">
                        <a:lnSpc>
                          <a:spcPct val="100000"/>
                        </a:lnSpc>
                        <a:spcBef>
                          <a:spcPts val="0"/>
                        </a:spcBef>
                        <a:spcAft>
                          <a:spcPts val="0"/>
                        </a:spcAft>
                        <a:buNone/>
                      </a:pPr>
                      <a:r>
                        <a:rPr b="1" lang="en" sz="1100" u="sng">
                          <a:solidFill>
                            <a:schemeClr val="hlink"/>
                          </a:solidFill>
                          <a:latin typeface="Inter"/>
                          <a:ea typeface="Inter"/>
                          <a:cs typeface="Inter"/>
                          <a:sym typeface="Inter"/>
                          <a:hlinkClick r:id="rId4"/>
                        </a:rPr>
                        <a:t>Video Transcript:</a:t>
                      </a:r>
                      <a:r>
                        <a:rPr b="1" lang="en" sz="1100">
                          <a:latin typeface="Inter"/>
                          <a:ea typeface="Inter"/>
                          <a:cs typeface="Inter"/>
                          <a:sym typeface="Inter"/>
                        </a:rPr>
                        <a:t>  (4:28-8:00)</a:t>
                      </a:r>
                      <a:endParaRPr sz="1100">
                        <a:latin typeface="Inter"/>
                        <a:ea typeface="Inter"/>
                        <a:cs typeface="Inter"/>
                        <a:sym typeface="Inter"/>
                      </a:endParaRPr>
                    </a:p>
                    <a:p>
                      <a:pPr indent="0" lvl="0" marL="0" marR="152400" rtl="0" algn="l">
                        <a:lnSpc>
                          <a:spcPct val="100000"/>
                        </a:lnSpc>
                        <a:spcBef>
                          <a:spcPts val="0"/>
                        </a:spcBef>
                        <a:spcAft>
                          <a:spcPts val="0"/>
                        </a:spcAft>
                        <a:buNone/>
                      </a:pPr>
                      <a:r>
                        <a:rPr lang="en" sz="1100">
                          <a:solidFill>
                            <a:schemeClr val="dk1"/>
                          </a:solidFill>
                          <a:latin typeface="Inter"/>
                          <a:ea typeface="Inter"/>
                          <a:cs typeface="Inter"/>
                          <a:sym typeface="Inter"/>
                        </a:rPr>
                        <a:t>What I'm struck by in  your book is, first of all, the title, but then the way in which, in surveying American history, you really see, as you do in the title, language and how language reflects our  history but also has shaped it. So, just to get us started, could you tell us about the title  and how you chose such a perfect title and and whether there was any debate in your publishing house? Oh, there was! Okay. One of the things I wanted to do with this book is show that our notions of class have a much longer and older history. I take it all the way back to the British colonial period, in part because—even though we tell ourselves that with the American Revolution we left Great Britain and got rid of the aristocracy—in fact, none of that is true. We borrowed a great deal from British and English culture. Two of the concepts that are sort of central, to my eye, to where "white trash" comes from are, first of all, since we have been an agrarian nation for over half our history, it's important to pay attention to rural ways of thinking about class. The idea of "white trash" actually was first used by Richard Hakluyt, who was an Elizabethan adventurer, who made a pitch to Queen Elizabeth about why we needed the New World, and the real reason that he felt the New World was important was that it was going to be the trash bin for the poor, the idle, and the worthless people in England. Now, this of course upsets the apple cart on the idea that somehow everyone who came to the New World was seeking religious liberty. It's not true. Most people were coming for economic reasons. The word that was used by Richard Hakluyt to describe these people was "waste people." So, therefore, the idea of "trash." Thomas Jefferson and Abigail Adams referred to the rural white population as "rubbish." Now, we still hear that—British people still use that term today. But part of what I was trying to uncover is that two big concepts that we need to think about still shape our class system today. One is the idea of land—the importance of the civic value, the economic value, and the class value of being a landowner. This is important because one of the things we have to realize is that even in the early founding period, you couldn't vote unless you owned land. Land, in a sense, was seen as the real source of liberty. You had to be a landowner. So—land. And if we think about why land continued to be associated with the poor: the poor were very much fashioned as either being seen as people who lived on land that was considered wasteland—because that's where "waste people" came from. Wasteland is land that's left untilled and fallow and is unproductive. So, therefore, the "waste people," throughout American history, end up being associated with unproductive land. For example, the term "redneck" is identified as being associated with people who live in swamps. At the same time, "hillbillies" are associated with people who live in the hills and are seen as poor. So land that's unproductive is the source of one important definition for understanding class identity…</a:t>
                      </a:r>
                      <a:endParaRPr sz="1100">
                        <a:solidFill>
                          <a:schemeClr val="dk1"/>
                        </a:solidFill>
                        <a:latin typeface="Inter"/>
                        <a:ea typeface="Inter"/>
                        <a:cs typeface="Inter"/>
                        <a:sym typeface="Inter"/>
                      </a:endParaRPr>
                    </a:p>
                  </a:txBody>
                  <a:tcPr marT="87275" marB="87275" marR="86050" marL="114300"/>
                </a:tc>
              </a:tr>
            </a:tbl>
          </a:graphicData>
        </a:graphic>
      </p:graphicFrame>
      <p:sp>
        <p:nvSpPr>
          <p:cNvPr id="272" name="Google Shape;272;p55"/>
          <p:cNvSpPr txBox="1"/>
          <p:nvPr/>
        </p:nvSpPr>
        <p:spPr>
          <a:xfrm>
            <a:off x="428450" y="864000"/>
            <a:ext cx="6511200" cy="630300"/>
          </a:xfrm>
          <a:prstGeom prst="rect">
            <a:avLst/>
          </a:prstGeom>
          <a:noFill/>
          <a:ln>
            <a:noFill/>
          </a:ln>
        </p:spPr>
        <p:txBody>
          <a:bodyPr anchorCtr="0" anchor="t" bIns="109750" lIns="109750" spcFirstLastPara="1" rIns="109750" wrap="square" tIns="109750">
            <a:noAutofit/>
          </a:bodyPr>
          <a:lstStyle/>
          <a:p>
            <a:pPr indent="0" lvl="0" marL="0" rtl="0" algn="l">
              <a:spcBef>
                <a:spcPts val="0"/>
              </a:spcBef>
              <a:spcAft>
                <a:spcPts val="0"/>
              </a:spcAft>
              <a:buNone/>
            </a:pPr>
            <a:r>
              <a:rPr b="1" lang="en" sz="1200">
                <a:latin typeface="Halant"/>
                <a:ea typeface="Halant"/>
                <a:cs typeface="Halant"/>
                <a:sym typeface="Halant"/>
              </a:rPr>
              <a:t>Dr. Nancy Isenberg</a:t>
            </a:r>
            <a:endParaRPr b="1" sz="1200">
              <a:solidFill>
                <a:srgbClr val="000000"/>
              </a:solidFill>
              <a:latin typeface="Halant"/>
              <a:ea typeface="Halant"/>
              <a:cs typeface="Halant"/>
              <a:sym typeface="Halant"/>
            </a:endParaRPr>
          </a:p>
          <a:p>
            <a:pPr indent="0" lvl="0" marL="0" rtl="0" algn="l">
              <a:spcBef>
                <a:spcPts val="0"/>
              </a:spcBef>
              <a:spcAft>
                <a:spcPts val="0"/>
              </a:spcAft>
              <a:buNone/>
            </a:pPr>
            <a:r>
              <a:t/>
            </a:r>
            <a:endParaRPr sz="1000">
              <a:solidFill>
                <a:schemeClr val="dk1"/>
              </a:solidFill>
              <a:latin typeface="Inter"/>
              <a:ea typeface="Inter"/>
              <a:cs typeface="Inter"/>
              <a:sym typeface="Inter"/>
            </a:endParaRPr>
          </a:p>
          <a:p>
            <a:pPr indent="0" lvl="0" marL="0" rtl="0" algn="l">
              <a:spcBef>
                <a:spcPts val="0"/>
              </a:spcBef>
              <a:spcAft>
                <a:spcPts val="0"/>
              </a:spcAft>
              <a:buNone/>
            </a:pPr>
            <a:r>
              <a:rPr lang="en" sz="1000">
                <a:solidFill>
                  <a:schemeClr val="dk1"/>
                </a:solidFill>
                <a:latin typeface="Inter"/>
                <a:ea typeface="Inter"/>
                <a:cs typeface="Inter"/>
                <a:sym typeface="Inter"/>
              </a:rPr>
              <a:t>Nancy Isenberg is T. Harry Williams Professor of history at Louisiana State University.</a:t>
            </a:r>
            <a:endParaRPr sz="1000">
              <a:solidFill>
                <a:schemeClr val="dk1"/>
              </a:solidFill>
              <a:latin typeface="Inter"/>
              <a:ea typeface="Inter"/>
              <a:cs typeface="Inter"/>
              <a:sym typeface="Inter"/>
            </a:endParaRPr>
          </a:p>
        </p:txBody>
      </p:sp>
      <p:sp>
        <p:nvSpPr>
          <p:cNvPr id="273" name="Google Shape;273;p55"/>
          <p:cNvSpPr txBox="1"/>
          <p:nvPr/>
        </p:nvSpPr>
        <p:spPr>
          <a:xfrm>
            <a:off x="0" y="0"/>
            <a:ext cx="7315200" cy="4695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sz="1800">
                <a:solidFill>
                  <a:schemeClr val="dk1"/>
                </a:solidFill>
                <a:latin typeface="Halant"/>
                <a:ea typeface="Halant"/>
                <a:cs typeface="Halant"/>
                <a:sym typeface="Halant"/>
              </a:rPr>
              <a:t>Introduction to “White Trash” (Exemplar)</a:t>
            </a:r>
            <a:endParaRPr sz="1800">
              <a:solidFill>
                <a:schemeClr val="dk1"/>
              </a:solidFill>
              <a:latin typeface="Halant"/>
              <a:ea typeface="Halant"/>
              <a:cs typeface="Halant"/>
              <a:sym typeface="Halant"/>
            </a:endParaRPr>
          </a:p>
        </p:txBody>
      </p:sp>
      <p:sp>
        <p:nvSpPr>
          <p:cNvPr id="274" name="Google Shape;274;p55"/>
          <p:cNvSpPr txBox="1"/>
          <p:nvPr/>
        </p:nvSpPr>
        <p:spPr>
          <a:xfrm>
            <a:off x="329100" y="551013"/>
            <a:ext cx="66570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
        <p:nvSpPr>
          <p:cNvPr id="275" name="Google Shape;275;p55"/>
          <p:cNvSpPr txBox="1"/>
          <p:nvPr/>
        </p:nvSpPr>
        <p:spPr>
          <a:xfrm>
            <a:off x="329100" y="7492675"/>
            <a:ext cx="6657000" cy="1430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solidFill>
                  <a:schemeClr val="dk1"/>
                </a:solidFill>
                <a:latin typeface="Halant"/>
                <a:ea typeface="Halant"/>
                <a:cs typeface="Halant"/>
                <a:sym typeface="Halant"/>
              </a:rPr>
              <a:t>Questions:</a:t>
            </a:r>
            <a:endParaRPr b="1" sz="1100">
              <a:solidFill>
                <a:schemeClr val="dk1"/>
              </a:solidFill>
              <a:latin typeface="Halant"/>
              <a:ea typeface="Halant"/>
              <a:cs typeface="Halant"/>
              <a:sym typeface="Halant"/>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Why was land so important in early America?</a:t>
            </a:r>
            <a:br>
              <a:rPr lang="en" sz="1100">
                <a:solidFill>
                  <a:schemeClr val="dk1"/>
                </a:solidFill>
                <a:latin typeface="Inter"/>
                <a:ea typeface="Inter"/>
                <a:cs typeface="Inter"/>
                <a:sym typeface="Inter"/>
              </a:rPr>
            </a:br>
            <a:r>
              <a:rPr b="1" lang="en" sz="1100">
                <a:solidFill>
                  <a:srgbClr val="E95C3D"/>
                </a:solidFill>
                <a:latin typeface="Inter"/>
                <a:ea typeface="Inter"/>
                <a:cs typeface="Inter"/>
                <a:sym typeface="Inter"/>
              </a:rPr>
              <a:t>Land was seen as a source of liberty, civic responsibility, and economic power, and owning land was required to vote</a:t>
            </a:r>
            <a:r>
              <a:rPr lang="en" sz="1100">
                <a:solidFill>
                  <a:schemeClr val="dk1"/>
                </a:solidFill>
                <a:latin typeface="Inter"/>
                <a:ea typeface="Inter"/>
                <a:cs typeface="Inter"/>
                <a:sym typeface="Inter"/>
              </a:rPr>
              <a:t>.</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does the speaker imply about how language shapes class perceptions?</a:t>
            </a:r>
            <a:endParaRPr sz="1100">
              <a:solidFill>
                <a:schemeClr val="dk1"/>
              </a:solidFill>
              <a:latin typeface="Inter"/>
              <a:ea typeface="Inter"/>
              <a:cs typeface="Inter"/>
              <a:sym typeface="Inter"/>
            </a:endParaRPr>
          </a:p>
          <a:p>
            <a:pPr indent="0" lvl="0" marL="457200" rtl="0" algn="l">
              <a:spcBef>
                <a:spcPts val="0"/>
              </a:spcBef>
              <a:spcAft>
                <a:spcPts val="0"/>
              </a:spcAft>
              <a:buNone/>
            </a:pPr>
            <a:r>
              <a:rPr b="1" lang="en" sz="1100">
                <a:solidFill>
                  <a:srgbClr val="E95C3D"/>
                </a:solidFill>
                <a:latin typeface="Inter"/>
                <a:ea typeface="Inter"/>
                <a:cs typeface="Inter"/>
                <a:sym typeface="Inter"/>
              </a:rPr>
              <a:t>Language like "waste people," "rubbish," or "white trash" reflects how society views poor people and reinforces class divisions over time.</a:t>
            </a:r>
            <a:endParaRPr sz="1100">
              <a:solidFill>
                <a:srgbClr val="E95C3D"/>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79" name="Shape 279"/>
        <p:cNvGrpSpPr/>
        <p:nvPr/>
      </p:nvGrpSpPr>
      <p:grpSpPr>
        <a:xfrm>
          <a:off x="0" y="0"/>
          <a:ext cx="0" cy="0"/>
          <a:chOff x="0" y="0"/>
          <a:chExt cx="0" cy="0"/>
        </a:xfrm>
      </p:grpSpPr>
      <p:sp>
        <p:nvSpPr>
          <p:cNvPr id="280" name="Google Shape;280;p56"/>
          <p:cNvSpPr txBox="1"/>
          <p:nvPr/>
        </p:nvSpPr>
        <p:spPr>
          <a:xfrm>
            <a:off x="0" y="0"/>
            <a:ext cx="7315200" cy="8781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600">
                <a:solidFill>
                  <a:schemeClr val="dk1"/>
                </a:solidFill>
                <a:latin typeface="Halant"/>
                <a:ea typeface="Halant"/>
                <a:cs typeface="Halant"/>
                <a:sym typeface="Halant"/>
              </a:rPr>
              <a:t>Document Analysis: </a:t>
            </a:r>
            <a:endParaRPr sz="1600">
              <a:solidFill>
                <a:schemeClr val="dk1"/>
              </a:solidFill>
              <a:latin typeface="Halant"/>
              <a:ea typeface="Halant"/>
              <a:cs typeface="Halant"/>
              <a:sym typeface="Halant"/>
            </a:endParaRPr>
          </a:p>
          <a:p>
            <a:pPr indent="0" lvl="0" marL="0" rtl="0" algn="ctr">
              <a:spcBef>
                <a:spcPts val="0"/>
              </a:spcBef>
              <a:spcAft>
                <a:spcPts val="0"/>
              </a:spcAft>
              <a:buNone/>
            </a:pPr>
            <a:r>
              <a:rPr lang="en" sz="2400">
                <a:solidFill>
                  <a:schemeClr val="dk1"/>
                </a:solidFill>
                <a:latin typeface="Plus Jakarta Sans"/>
                <a:ea typeface="Plus Jakarta Sans"/>
                <a:cs typeface="Plus Jakarta Sans"/>
                <a:sym typeface="Plus Jakarta Sans"/>
              </a:rPr>
              <a:t>Reduce It!</a:t>
            </a:r>
            <a:endParaRPr sz="2400">
              <a:solidFill>
                <a:schemeClr val="dk1"/>
              </a:solidFill>
              <a:latin typeface="Plus Jakarta Sans"/>
              <a:ea typeface="Plus Jakarta Sans"/>
              <a:cs typeface="Plus Jakarta Sans"/>
              <a:sym typeface="Plus Jakarta Sans"/>
            </a:endParaRPr>
          </a:p>
        </p:txBody>
      </p:sp>
      <p:sp>
        <p:nvSpPr>
          <p:cNvPr id="281" name="Google Shape;281;p56"/>
          <p:cNvSpPr txBox="1"/>
          <p:nvPr/>
        </p:nvSpPr>
        <p:spPr>
          <a:xfrm>
            <a:off x="5208250" y="9041525"/>
            <a:ext cx="1731600" cy="293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000">
                <a:solidFill>
                  <a:srgbClr val="666666"/>
                </a:solidFill>
                <a:latin typeface="Inter"/>
                <a:ea typeface="Inter"/>
                <a:cs typeface="Inter"/>
                <a:sym typeface="Inter"/>
              </a:rPr>
              <a:t> ©2025 Thinking Nation</a:t>
            </a:r>
            <a:endParaRPr sz="1000">
              <a:solidFill>
                <a:srgbClr val="666666"/>
              </a:solidFill>
              <a:latin typeface="Inter"/>
              <a:ea typeface="Inter"/>
              <a:cs typeface="Inter"/>
              <a:sym typeface="Inter"/>
            </a:endParaRPr>
          </a:p>
          <a:p>
            <a:pPr indent="0" lvl="0" marL="0" rtl="0" algn="l">
              <a:spcBef>
                <a:spcPts val="0"/>
              </a:spcBef>
              <a:spcAft>
                <a:spcPts val="0"/>
              </a:spcAft>
              <a:buNone/>
            </a:pPr>
            <a:r>
              <a:t/>
            </a:r>
            <a:endParaRPr sz="1400">
              <a:solidFill>
                <a:srgbClr val="666666"/>
              </a:solidFill>
              <a:latin typeface="Inter"/>
              <a:ea typeface="Inter"/>
              <a:cs typeface="Inter"/>
              <a:sym typeface="Inter"/>
            </a:endParaRPr>
          </a:p>
        </p:txBody>
      </p:sp>
      <p:pic>
        <p:nvPicPr>
          <p:cNvPr id="282" name="Google Shape;282;p56"/>
          <p:cNvPicPr preferRelativeResize="0"/>
          <p:nvPr/>
        </p:nvPicPr>
        <p:blipFill>
          <a:blip r:embed="rId3">
            <a:alphaModFix/>
          </a:blip>
          <a:stretch>
            <a:fillRect/>
          </a:stretch>
        </p:blipFill>
        <p:spPr>
          <a:xfrm>
            <a:off x="359100" y="8923350"/>
            <a:ext cx="405811" cy="405811"/>
          </a:xfrm>
          <a:prstGeom prst="rect">
            <a:avLst/>
          </a:prstGeom>
          <a:noFill/>
          <a:ln>
            <a:noFill/>
          </a:ln>
        </p:spPr>
      </p:pic>
      <p:sp>
        <p:nvSpPr>
          <p:cNvPr id="283" name="Google Shape;283;p56"/>
          <p:cNvSpPr txBox="1"/>
          <p:nvPr/>
        </p:nvSpPr>
        <p:spPr>
          <a:xfrm>
            <a:off x="2791800" y="9041525"/>
            <a:ext cx="17316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666666"/>
                </a:solidFill>
                <a:latin typeface="Inter"/>
                <a:ea typeface="Inter"/>
                <a:cs typeface="Inter"/>
                <a:sym typeface="Inter"/>
              </a:rPr>
              <a:t>thinkingnation.org</a:t>
            </a:r>
            <a:endParaRPr sz="1400">
              <a:solidFill>
                <a:srgbClr val="666666"/>
              </a:solidFill>
              <a:latin typeface="Inter"/>
              <a:ea typeface="Inter"/>
              <a:cs typeface="Inter"/>
              <a:sym typeface="Inter"/>
            </a:endParaRPr>
          </a:p>
        </p:txBody>
      </p:sp>
      <p:pic>
        <p:nvPicPr>
          <p:cNvPr id="284" name="Google Shape;284;p56"/>
          <p:cNvPicPr preferRelativeResize="0"/>
          <p:nvPr/>
        </p:nvPicPr>
        <p:blipFill>
          <a:blip r:embed="rId4">
            <a:alphaModFix/>
          </a:blip>
          <a:stretch>
            <a:fillRect/>
          </a:stretch>
        </p:blipFill>
        <p:spPr>
          <a:xfrm>
            <a:off x="203550" y="220497"/>
            <a:ext cx="994388" cy="412343"/>
          </a:xfrm>
          <a:prstGeom prst="rect">
            <a:avLst/>
          </a:prstGeom>
          <a:noFill/>
          <a:ln>
            <a:noFill/>
          </a:ln>
        </p:spPr>
      </p:pic>
      <p:sp>
        <p:nvSpPr>
          <p:cNvPr id="285" name="Google Shape;285;p56"/>
          <p:cNvSpPr/>
          <p:nvPr/>
        </p:nvSpPr>
        <p:spPr>
          <a:xfrm rot="10800000">
            <a:off x="993150" y="2407923"/>
            <a:ext cx="5328900" cy="6094500"/>
          </a:xfrm>
          <a:prstGeom prst="triangle">
            <a:avLst>
              <a:gd fmla="val 50000"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86" name="Google Shape;286;p56"/>
          <p:cNvSpPr txBox="1"/>
          <p:nvPr/>
        </p:nvSpPr>
        <p:spPr>
          <a:xfrm>
            <a:off x="993150" y="1165175"/>
            <a:ext cx="5328900" cy="1090800"/>
          </a:xfrm>
          <a:prstGeom prst="rect">
            <a:avLst/>
          </a:prstGeom>
          <a:noFill/>
          <a:ln cap="flat" cmpd="sng" w="9525">
            <a:solidFill>
              <a:schemeClr val="dk2"/>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The “Reduce It” strategy is a summarizing technique that takes a large text and shortens it to just three words. Apply the “Reduce It” strategy to the reading on frontier life in order to answer this lesson’s supporting question: </a:t>
            </a:r>
            <a:endParaRPr sz="12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i="1" lang="en" sz="1200">
                <a:solidFill>
                  <a:schemeClr val="dk1"/>
                </a:solidFill>
                <a:latin typeface="Halant"/>
                <a:ea typeface="Halant"/>
                <a:cs typeface="Halant"/>
                <a:sym typeface="Halant"/>
              </a:rPr>
              <a:t>What do the experiences of individuals on the frontier demonstrate about opportunity, struggle, and change in the Early Republic?</a:t>
            </a:r>
            <a:endParaRPr i="1" sz="1200">
              <a:solidFill>
                <a:schemeClr val="dk1"/>
              </a:solidFill>
              <a:latin typeface="Halant"/>
              <a:ea typeface="Halant"/>
              <a:cs typeface="Halant"/>
              <a:sym typeface="Halant"/>
            </a:endParaRPr>
          </a:p>
        </p:txBody>
      </p:sp>
      <p:cxnSp>
        <p:nvCxnSpPr>
          <p:cNvPr id="287" name="Google Shape;287;p56"/>
          <p:cNvCxnSpPr/>
          <p:nvPr/>
        </p:nvCxnSpPr>
        <p:spPr>
          <a:xfrm flipH="1" rot="10800000">
            <a:off x="1714975" y="4049350"/>
            <a:ext cx="3888900" cy="16800"/>
          </a:xfrm>
          <a:prstGeom prst="straightConnector1">
            <a:avLst/>
          </a:prstGeom>
          <a:noFill/>
          <a:ln cap="flat" cmpd="sng" w="9525">
            <a:solidFill>
              <a:schemeClr val="dk2"/>
            </a:solidFill>
            <a:prstDash val="solid"/>
            <a:round/>
            <a:headEnd len="med" w="med" type="none"/>
            <a:tailEnd len="med" w="med" type="none"/>
          </a:ln>
        </p:spPr>
      </p:cxnSp>
      <p:cxnSp>
        <p:nvCxnSpPr>
          <p:cNvPr id="288" name="Google Shape;288;p56"/>
          <p:cNvCxnSpPr/>
          <p:nvPr/>
        </p:nvCxnSpPr>
        <p:spPr>
          <a:xfrm>
            <a:off x="2620975" y="6131550"/>
            <a:ext cx="2073300" cy="7500"/>
          </a:xfrm>
          <a:prstGeom prst="straightConnector1">
            <a:avLst/>
          </a:prstGeom>
          <a:noFill/>
          <a:ln cap="flat" cmpd="sng" w="9525">
            <a:solidFill>
              <a:schemeClr val="dk2"/>
            </a:solidFill>
            <a:prstDash val="solid"/>
            <a:round/>
            <a:headEnd len="med" w="med" type="none"/>
            <a:tailEnd len="med" w="med" type="none"/>
          </a:ln>
        </p:spPr>
      </p:cxnSp>
      <p:sp>
        <p:nvSpPr>
          <p:cNvPr id="289" name="Google Shape;289;p56"/>
          <p:cNvSpPr txBox="1"/>
          <p:nvPr/>
        </p:nvSpPr>
        <p:spPr>
          <a:xfrm>
            <a:off x="441450" y="2880850"/>
            <a:ext cx="916800" cy="878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Inter"/>
                <a:ea typeface="Inter"/>
                <a:cs typeface="Inter"/>
                <a:sym typeface="Inter"/>
              </a:rPr>
              <a:t>Write 3 sentences to answer the above question.</a:t>
            </a:r>
            <a:endParaRPr sz="1000">
              <a:solidFill>
                <a:schemeClr val="dk1"/>
              </a:solidFill>
              <a:latin typeface="Inter"/>
              <a:ea typeface="Inter"/>
              <a:cs typeface="Inter"/>
              <a:sym typeface="Inter"/>
            </a:endParaRPr>
          </a:p>
        </p:txBody>
      </p:sp>
      <p:sp>
        <p:nvSpPr>
          <p:cNvPr id="290" name="Google Shape;290;p56"/>
          <p:cNvSpPr txBox="1"/>
          <p:nvPr/>
        </p:nvSpPr>
        <p:spPr>
          <a:xfrm>
            <a:off x="1197950" y="4648200"/>
            <a:ext cx="916800" cy="109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Inter"/>
                <a:ea typeface="Inter"/>
                <a:cs typeface="Inter"/>
                <a:sym typeface="Inter"/>
              </a:rPr>
              <a:t>Reduce your classmate’s 3 sentences down to 1 sentence.</a:t>
            </a:r>
            <a:endParaRPr sz="1000">
              <a:solidFill>
                <a:schemeClr val="dk1"/>
              </a:solidFill>
              <a:latin typeface="Inter"/>
              <a:ea typeface="Inter"/>
              <a:cs typeface="Inter"/>
              <a:sym typeface="Inter"/>
            </a:endParaRPr>
          </a:p>
        </p:txBody>
      </p:sp>
      <p:sp>
        <p:nvSpPr>
          <p:cNvPr id="291" name="Google Shape;291;p56"/>
          <p:cNvSpPr txBox="1"/>
          <p:nvPr/>
        </p:nvSpPr>
        <p:spPr>
          <a:xfrm>
            <a:off x="1991275" y="6768675"/>
            <a:ext cx="1095600" cy="109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Inter"/>
                <a:ea typeface="Inter"/>
                <a:cs typeface="Inter"/>
                <a:sym typeface="Inter"/>
              </a:rPr>
              <a:t>Reduce your classmate’s </a:t>
            </a:r>
            <a:endParaRPr sz="1000">
              <a:solidFill>
                <a:schemeClr val="dk1"/>
              </a:solidFill>
              <a:latin typeface="Inter"/>
              <a:ea typeface="Inter"/>
              <a:cs typeface="Inter"/>
              <a:sym typeface="Inter"/>
            </a:endParaRPr>
          </a:p>
          <a:p>
            <a:pPr indent="0" lvl="0" marL="0" rtl="0" algn="l">
              <a:spcBef>
                <a:spcPts val="0"/>
              </a:spcBef>
              <a:spcAft>
                <a:spcPts val="0"/>
              </a:spcAft>
              <a:buNone/>
            </a:pPr>
            <a:r>
              <a:rPr lang="en" sz="1000">
                <a:solidFill>
                  <a:schemeClr val="dk1"/>
                </a:solidFill>
                <a:latin typeface="Inter"/>
                <a:ea typeface="Inter"/>
                <a:cs typeface="Inter"/>
                <a:sym typeface="Inter"/>
              </a:rPr>
              <a:t>1 sentence down to 3 unique words.</a:t>
            </a:r>
            <a:endParaRPr sz="1000">
              <a:solidFill>
                <a:schemeClr val="dk1"/>
              </a:solidFill>
              <a:latin typeface="Inter"/>
              <a:ea typeface="Inter"/>
              <a:cs typeface="Inter"/>
              <a:sym typeface="Inter"/>
            </a:endParaRPr>
          </a:p>
        </p:txBody>
      </p:sp>
      <p:sp>
        <p:nvSpPr>
          <p:cNvPr id="292" name="Google Shape;292;p56"/>
          <p:cNvSpPr txBox="1"/>
          <p:nvPr/>
        </p:nvSpPr>
        <p:spPr>
          <a:xfrm>
            <a:off x="4694275" y="6330000"/>
            <a:ext cx="2182800" cy="73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000">
                <a:solidFill>
                  <a:schemeClr val="dk1"/>
                </a:solidFill>
                <a:latin typeface="Inter"/>
                <a:ea typeface="Inter"/>
                <a:cs typeface="Inter"/>
                <a:sym typeface="Inter"/>
              </a:rPr>
              <a:t>Whole Class</a:t>
            </a:r>
            <a:r>
              <a:rPr lang="en" sz="1000">
                <a:solidFill>
                  <a:schemeClr val="dk1"/>
                </a:solidFill>
                <a:latin typeface="Inter"/>
                <a:ea typeface="Inter"/>
                <a:cs typeface="Inter"/>
                <a:sym typeface="Inter"/>
              </a:rPr>
              <a:t>: Use as many words from students’ 3 word section to create a </a:t>
            </a:r>
            <a:r>
              <a:rPr i="1" lang="en" sz="1000">
                <a:solidFill>
                  <a:schemeClr val="dk1"/>
                </a:solidFill>
                <a:latin typeface="Inter"/>
                <a:ea typeface="Inter"/>
                <a:cs typeface="Inter"/>
                <a:sym typeface="Inter"/>
              </a:rPr>
              <a:t>one sentence answer</a:t>
            </a:r>
            <a:r>
              <a:rPr lang="en" sz="1000">
                <a:solidFill>
                  <a:schemeClr val="dk1"/>
                </a:solidFill>
                <a:latin typeface="Inter"/>
                <a:ea typeface="Inter"/>
                <a:cs typeface="Inter"/>
                <a:sym typeface="Inter"/>
              </a:rPr>
              <a:t> to the question.</a:t>
            </a:r>
            <a:endParaRPr sz="1000">
              <a:solidFill>
                <a:schemeClr val="dk1"/>
              </a:solidFill>
              <a:latin typeface="Inter"/>
              <a:ea typeface="Inter"/>
              <a:cs typeface="Inter"/>
              <a:sym typeface="Inter"/>
            </a:endParaRPr>
          </a:p>
        </p:txBody>
      </p:sp>
      <p:sp>
        <p:nvSpPr>
          <p:cNvPr id="293" name="Google Shape;293;p56"/>
          <p:cNvSpPr txBox="1"/>
          <p:nvPr/>
        </p:nvSpPr>
        <p:spPr>
          <a:xfrm>
            <a:off x="4386425" y="7163325"/>
            <a:ext cx="2487300" cy="1649700"/>
          </a:xfrm>
          <a:prstGeom prst="rect">
            <a:avLst/>
          </a:prstGeom>
          <a:noFill/>
          <a:ln cap="flat" cmpd="sng" w="9525">
            <a:solidFill>
              <a:schemeClr val="dk2"/>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E95C3D"/>
                </a:solidFill>
                <a:latin typeface="Inter"/>
                <a:ea typeface="Inter"/>
                <a:cs typeface="Inter"/>
                <a:sym typeface="Inter"/>
              </a:rPr>
              <a:t>The experiences of individuals on the </a:t>
            </a:r>
            <a:r>
              <a:rPr b="1" lang="en" sz="1200">
                <a:solidFill>
                  <a:srgbClr val="E95C3D"/>
                </a:solidFill>
                <a:latin typeface="Inter"/>
                <a:ea typeface="Inter"/>
                <a:cs typeface="Inter"/>
                <a:sym typeface="Inter"/>
              </a:rPr>
              <a:t>frontier</a:t>
            </a:r>
            <a:r>
              <a:rPr lang="en" sz="1200">
                <a:solidFill>
                  <a:srgbClr val="E95C3D"/>
                </a:solidFill>
                <a:latin typeface="Inter"/>
                <a:ea typeface="Inter"/>
                <a:cs typeface="Inter"/>
                <a:sym typeface="Inter"/>
              </a:rPr>
              <a:t> reveal how </a:t>
            </a:r>
            <a:r>
              <a:rPr b="1" lang="en" sz="1200">
                <a:solidFill>
                  <a:srgbClr val="E95C3D"/>
                </a:solidFill>
                <a:latin typeface="Inter"/>
                <a:ea typeface="Inter"/>
                <a:cs typeface="Inter"/>
                <a:sym typeface="Inter"/>
              </a:rPr>
              <a:t>expansion</a:t>
            </a:r>
            <a:r>
              <a:rPr lang="en" sz="1200">
                <a:solidFill>
                  <a:srgbClr val="E95C3D"/>
                </a:solidFill>
                <a:latin typeface="Inter"/>
                <a:ea typeface="Inter"/>
                <a:cs typeface="Inter"/>
                <a:sym typeface="Inter"/>
              </a:rPr>
              <a:t> brought both </a:t>
            </a:r>
            <a:r>
              <a:rPr b="1" lang="en" sz="1200">
                <a:solidFill>
                  <a:srgbClr val="E95C3D"/>
                </a:solidFill>
                <a:latin typeface="Inter"/>
                <a:ea typeface="Inter"/>
                <a:cs typeface="Inter"/>
                <a:sym typeface="Inter"/>
              </a:rPr>
              <a:t>opportunity</a:t>
            </a:r>
            <a:r>
              <a:rPr lang="en" sz="1200">
                <a:solidFill>
                  <a:srgbClr val="E95C3D"/>
                </a:solidFill>
                <a:latin typeface="Inter"/>
                <a:ea typeface="Inter"/>
                <a:cs typeface="Inter"/>
                <a:sym typeface="Inter"/>
              </a:rPr>
              <a:t> and </a:t>
            </a:r>
            <a:r>
              <a:rPr b="1" lang="en" sz="1200">
                <a:solidFill>
                  <a:srgbClr val="E95C3D"/>
                </a:solidFill>
                <a:latin typeface="Inter"/>
                <a:ea typeface="Inter"/>
                <a:cs typeface="Inter"/>
                <a:sym typeface="Inter"/>
              </a:rPr>
              <a:t>struggle</a:t>
            </a:r>
            <a:r>
              <a:rPr lang="en" sz="1200">
                <a:solidFill>
                  <a:srgbClr val="E95C3D"/>
                </a:solidFill>
                <a:latin typeface="Inter"/>
                <a:ea typeface="Inter"/>
                <a:cs typeface="Inter"/>
                <a:sym typeface="Inter"/>
              </a:rPr>
              <a:t>, as </a:t>
            </a:r>
            <a:r>
              <a:rPr b="1" lang="en" sz="1200">
                <a:solidFill>
                  <a:srgbClr val="E95C3D"/>
                </a:solidFill>
                <a:latin typeface="Inter"/>
                <a:ea typeface="Inter"/>
                <a:cs typeface="Inter"/>
                <a:sym typeface="Inter"/>
              </a:rPr>
              <a:t>migration</a:t>
            </a:r>
            <a:r>
              <a:rPr lang="en" sz="1200">
                <a:solidFill>
                  <a:srgbClr val="E95C3D"/>
                </a:solidFill>
                <a:latin typeface="Inter"/>
                <a:ea typeface="Inter"/>
                <a:cs typeface="Inter"/>
                <a:sym typeface="Inter"/>
              </a:rPr>
              <a:t>, </a:t>
            </a:r>
            <a:r>
              <a:rPr b="1" lang="en" sz="1200">
                <a:solidFill>
                  <a:srgbClr val="E95C3D"/>
                </a:solidFill>
                <a:latin typeface="Inter"/>
                <a:ea typeface="Inter"/>
                <a:cs typeface="Inter"/>
                <a:sym typeface="Inter"/>
              </a:rPr>
              <a:t>land ownership</a:t>
            </a:r>
            <a:r>
              <a:rPr lang="en" sz="1200">
                <a:solidFill>
                  <a:srgbClr val="E95C3D"/>
                </a:solidFill>
                <a:latin typeface="Inter"/>
                <a:ea typeface="Inter"/>
                <a:cs typeface="Inter"/>
                <a:sym typeface="Inter"/>
              </a:rPr>
              <a:t>, and </a:t>
            </a:r>
            <a:r>
              <a:rPr b="1" lang="en" sz="1200">
                <a:solidFill>
                  <a:srgbClr val="E95C3D"/>
                </a:solidFill>
                <a:latin typeface="Inter"/>
                <a:ea typeface="Inter"/>
                <a:cs typeface="Inter"/>
                <a:sym typeface="Inter"/>
              </a:rPr>
              <a:t>class division</a:t>
            </a:r>
            <a:r>
              <a:rPr lang="en" sz="1200">
                <a:solidFill>
                  <a:srgbClr val="E95C3D"/>
                </a:solidFill>
                <a:latin typeface="Inter"/>
                <a:ea typeface="Inter"/>
                <a:cs typeface="Inter"/>
                <a:sym typeface="Inter"/>
              </a:rPr>
              <a:t> shaped </a:t>
            </a:r>
            <a:r>
              <a:rPr b="1" lang="en" sz="1200">
                <a:solidFill>
                  <a:srgbClr val="E95C3D"/>
                </a:solidFill>
                <a:latin typeface="Inter"/>
                <a:ea typeface="Inter"/>
                <a:cs typeface="Inter"/>
                <a:sym typeface="Inter"/>
              </a:rPr>
              <a:t>identity</a:t>
            </a:r>
            <a:r>
              <a:rPr lang="en" sz="1200">
                <a:solidFill>
                  <a:srgbClr val="E95C3D"/>
                </a:solidFill>
                <a:latin typeface="Inter"/>
                <a:ea typeface="Inter"/>
                <a:cs typeface="Inter"/>
                <a:sym typeface="Inter"/>
              </a:rPr>
              <a:t>, </a:t>
            </a:r>
            <a:r>
              <a:rPr b="1" lang="en" sz="1200">
                <a:solidFill>
                  <a:srgbClr val="E95C3D"/>
                </a:solidFill>
                <a:latin typeface="Inter"/>
                <a:ea typeface="Inter"/>
                <a:cs typeface="Inter"/>
                <a:sym typeface="Inter"/>
              </a:rPr>
              <a:t>liberty</a:t>
            </a:r>
            <a:r>
              <a:rPr lang="en" sz="1200">
                <a:solidFill>
                  <a:srgbClr val="E95C3D"/>
                </a:solidFill>
                <a:latin typeface="Inter"/>
                <a:ea typeface="Inter"/>
                <a:cs typeface="Inter"/>
                <a:sym typeface="Inter"/>
              </a:rPr>
              <a:t>, and </a:t>
            </a:r>
            <a:r>
              <a:rPr b="1" lang="en" sz="1200">
                <a:solidFill>
                  <a:srgbClr val="E95C3D"/>
                </a:solidFill>
                <a:latin typeface="Inter"/>
                <a:ea typeface="Inter"/>
                <a:cs typeface="Inter"/>
                <a:sym typeface="Inter"/>
              </a:rPr>
              <a:t>inequality</a:t>
            </a:r>
            <a:r>
              <a:rPr lang="en" sz="1200">
                <a:solidFill>
                  <a:srgbClr val="E95C3D"/>
                </a:solidFill>
                <a:latin typeface="Inter"/>
                <a:ea typeface="Inter"/>
                <a:cs typeface="Inter"/>
                <a:sym typeface="Inter"/>
              </a:rPr>
              <a:t> in the Early Republic.</a:t>
            </a:r>
            <a:endParaRPr sz="1200">
              <a:solidFill>
                <a:srgbClr val="E95C3D"/>
              </a:solidFill>
              <a:latin typeface="Inter"/>
              <a:ea typeface="Inter"/>
              <a:cs typeface="Inter"/>
              <a:sym typeface="Inter"/>
            </a:endParaRPr>
          </a:p>
        </p:txBody>
      </p:sp>
      <p:pic>
        <p:nvPicPr>
          <p:cNvPr id="294" name="Google Shape;294;p56"/>
          <p:cNvPicPr preferRelativeResize="0"/>
          <p:nvPr/>
        </p:nvPicPr>
        <p:blipFill>
          <a:blip r:embed="rId5">
            <a:alphaModFix/>
          </a:blip>
          <a:stretch>
            <a:fillRect/>
          </a:stretch>
        </p:blipFill>
        <p:spPr>
          <a:xfrm>
            <a:off x="5885175" y="4272815"/>
            <a:ext cx="916800" cy="916800"/>
          </a:xfrm>
          <a:prstGeom prst="rect">
            <a:avLst/>
          </a:prstGeom>
          <a:noFill/>
          <a:ln>
            <a:noFill/>
          </a:ln>
        </p:spPr>
      </p:pic>
      <p:sp>
        <p:nvSpPr>
          <p:cNvPr id="295" name="Google Shape;295;p56"/>
          <p:cNvSpPr txBox="1"/>
          <p:nvPr/>
        </p:nvSpPr>
        <p:spPr>
          <a:xfrm>
            <a:off x="5521425" y="5103200"/>
            <a:ext cx="16443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900">
                <a:solidFill>
                  <a:schemeClr val="dk1"/>
                </a:solidFill>
                <a:latin typeface="Inter"/>
                <a:ea typeface="Inter"/>
                <a:cs typeface="Inter"/>
                <a:sym typeface="Inter"/>
              </a:rPr>
              <a:t>Historical Significance </a:t>
            </a:r>
            <a:endParaRPr sz="900">
              <a:solidFill>
                <a:schemeClr val="dk1"/>
              </a:solidFill>
              <a:latin typeface="Inter"/>
              <a:ea typeface="Inter"/>
              <a:cs typeface="Inter"/>
              <a:sym typeface="Inter"/>
            </a:endParaRPr>
          </a:p>
        </p:txBody>
      </p:sp>
      <p:sp>
        <p:nvSpPr>
          <p:cNvPr id="296" name="Google Shape;296;p56"/>
          <p:cNvSpPr txBox="1"/>
          <p:nvPr/>
        </p:nvSpPr>
        <p:spPr>
          <a:xfrm>
            <a:off x="1517900" y="2442875"/>
            <a:ext cx="4367400" cy="1090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200"/>
              </a:spcBef>
              <a:spcAft>
                <a:spcPts val="0"/>
              </a:spcAft>
              <a:buNone/>
            </a:pPr>
            <a:r>
              <a:rPr b="1" lang="en" sz="1000">
                <a:solidFill>
                  <a:srgbClr val="E95C3D"/>
                </a:solidFill>
                <a:latin typeface="Inter"/>
                <a:ea typeface="Inter"/>
                <a:cs typeface="Inter"/>
                <a:sym typeface="Inter"/>
              </a:rPr>
              <a:t>Life on the frontier in the Early Republic revealed both opportunity and tension, as different people viewed it in conflicting ways. Leaders like Jefferson saw it as a chance to build an “empire for liberty,” while many landless migrants, or “squatters,” lived in poverty and were seen as either rugged individuals or unruly outcasts. These contrasting perspectives show that while the frontier promised freedom and growth, it also exposed deep divides in class, character, and who belonged in the new nation.</a:t>
            </a:r>
            <a:endParaRPr b="1" sz="1000">
              <a:solidFill>
                <a:srgbClr val="E95C3D"/>
              </a:solidFill>
              <a:latin typeface="Inter"/>
              <a:ea typeface="Inter"/>
              <a:cs typeface="Inter"/>
              <a:sym typeface="Inter"/>
            </a:endParaRPr>
          </a:p>
          <a:p>
            <a:pPr indent="0" lvl="0" marL="0" rtl="0" algn="l">
              <a:spcBef>
                <a:spcPts val="1200"/>
              </a:spcBef>
              <a:spcAft>
                <a:spcPts val="0"/>
              </a:spcAft>
              <a:buNone/>
            </a:pPr>
            <a:r>
              <a:t/>
            </a:r>
            <a:endParaRPr sz="1200">
              <a:solidFill>
                <a:srgbClr val="E95C3D"/>
              </a:solidFill>
              <a:latin typeface="Inter"/>
              <a:ea typeface="Inter"/>
              <a:cs typeface="Inter"/>
              <a:sym typeface="Inter"/>
            </a:endParaRPr>
          </a:p>
          <a:p>
            <a:pPr indent="0" lvl="0" marL="0" rtl="0" algn="l">
              <a:spcBef>
                <a:spcPts val="0"/>
              </a:spcBef>
              <a:spcAft>
                <a:spcPts val="0"/>
              </a:spcAft>
              <a:buNone/>
            </a:pPr>
            <a:r>
              <a:t/>
            </a:r>
            <a:endParaRPr sz="1200">
              <a:solidFill>
                <a:srgbClr val="E95C3D"/>
              </a:solidFill>
              <a:latin typeface="Inter"/>
              <a:ea typeface="Inter"/>
              <a:cs typeface="Inter"/>
              <a:sym typeface="Inter"/>
            </a:endParaRPr>
          </a:p>
          <a:p>
            <a:pPr indent="0" lvl="0" marL="0" rtl="0" algn="l">
              <a:spcBef>
                <a:spcPts val="0"/>
              </a:spcBef>
              <a:spcAft>
                <a:spcPts val="0"/>
              </a:spcAft>
              <a:buNone/>
            </a:pPr>
            <a:r>
              <a:t/>
            </a:r>
            <a:endParaRPr sz="1200">
              <a:solidFill>
                <a:srgbClr val="E95C3D"/>
              </a:solidFill>
              <a:latin typeface="Inter"/>
              <a:ea typeface="Inter"/>
              <a:cs typeface="Inter"/>
              <a:sym typeface="Inter"/>
            </a:endParaRPr>
          </a:p>
          <a:p>
            <a:pPr indent="0" lvl="0" marL="0" rtl="0" algn="l">
              <a:spcBef>
                <a:spcPts val="0"/>
              </a:spcBef>
              <a:spcAft>
                <a:spcPts val="0"/>
              </a:spcAft>
              <a:buNone/>
            </a:pPr>
            <a:r>
              <a:t/>
            </a:r>
            <a:endParaRPr sz="1200">
              <a:solidFill>
                <a:srgbClr val="E95C3D"/>
              </a:solidFill>
              <a:latin typeface="Inter"/>
              <a:ea typeface="Inter"/>
              <a:cs typeface="Inter"/>
              <a:sym typeface="Inter"/>
            </a:endParaRPr>
          </a:p>
          <a:p>
            <a:pPr indent="0" lvl="0" marL="0" rtl="0" algn="l">
              <a:spcBef>
                <a:spcPts val="0"/>
              </a:spcBef>
              <a:spcAft>
                <a:spcPts val="0"/>
              </a:spcAft>
              <a:buNone/>
            </a:pPr>
            <a:r>
              <a:t/>
            </a:r>
            <a:endParaRPr sz="1200">
              <a:solidFill>
                <a:srgbClr val="E95C3D"/>
              </a:solidFill>
              <a:latin typeface="Inter"/>
              <a:ea typeface="Inter"/>
              <a:cs typeface="Inter"/>
              <a:sym typeface="Inter"/>
            </a:endParaRPr>
          </a:p>
          <a:p>
            <a:pPr indent="0" lvl="0" marL="0" rtl="0" algn="l">
              <a:spcBef>
                <a:spcPts val="0"/>
              </a:spcBef>
              <a:spcAft>
                <a:spcPts val="0"/>
              </a:spcAft>
              <a:buNone/>
            </a:pPr>
            <a:r>
              <a:t/>
            </a:r>
            <a:endParaRPr sz="1200">
              <a:solidFill>
                <a:srgbClr val="E95C3D"/>
              </a:solidFill>
              <a:latin typeface="Inter"/>
              <a:ea typeface="Inter"/>
              <a:cs typeface="Inter"/>
              <a:sym typeface="Inter"/>
            </a:endParaRPr>
          </a:p>
          <a:p>
            <a:pPr indent="0" lvl="0" marL="0" rtl="0" algn="l">
              <a:spcBef>
                <a:spcPts val="0"/>
              </a:spcBef>
              <a:spcAft>
                <a:spcPts val="0"/>
              </a:spcAft>
              <a:buNone/>
            </a:pPr>
            <a:r>
              <a:t/>
            </a:r>
            <a:endParaRPr sz="1200">
              <a:solidFill>
                <a:srgbClr val="E95C3D"/>
              </a:solidFill>
              <a:latin typeface="Inter"/>
              <a:ea typeface="Inter"/>
              <a:cs typeface="Inter"/>
              <a:sym typeface="Inter"/>
            </a:endParaRPr>
          </a:p>
          <a:p>
            <a:pPr indent="0" lvl="0" marL="0" rtl="0" algn="l">
              <a:spcBef>
                <a:spcPts val="0"/>
              </a:spcBef>
              <a:spcAft>
                <a:spcPts val="0"/>
              </a:spcAft>
              <a:buNone/>
            </a:pPr>
            <a:r>
              <a:t/>
            </a:r>
            <a:endParaRPr sz="1200">
              <a:solidFill>
                <a:srgbClr val="E95C3D"/>
              </a:solidFill>
              <a:latin typeface="Inter"/>
              <a:ea typeface="Inter"/>
              <a:cs typeface="Inter"/>
              <a:sym typeface="Inter"/>
            </a:endParaRPr>
          </a:p>
        </p:txBody>
      </p:sp>
      <p:sp>
        <p:nvSpPr>
          <p:cNvPr id="297" name="Google Shape;297;p56"/>
          <p:cNvSpPr txBox="1"/>
          <p:nvPr/>
        </p:nvSpPr>
        <p:spPr>
          <a:xfrm>
            <a:off x="2470950" y="4248650"/>
            <a:ext cx="2299800" cy="1090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200"/>
              </a:spcBef>
              <a:spcAft>
                <a:spcPts val="0"/>
              </a:spcAft>
              <a:buNone/>
            </a:pPr>
            <a:r>
              <a:rPr b="1" lang="en" sz="1000">
                <a:solidFill>
                  <a:srgbClr val="E95C3D"/>
                </a:solidFill>
                <a:latin typeface="Inter"/>
                <a:ea typeface="Inter"/>
                <a:cs typeface="Inter"/>
                <a:sym typeface="Inter"/>
              </a:rPr>
              <a:t>The frontier in the Early Republic symbolized both opportunity and struggle, as some saw it as a land of liberty and growth, while others viewed frontier settlers as poor, unruly outsiders living on the margins of society.</a:t>
            </a:r>
            <a:endParaRPr b="1" sz="1000">
              <a:solidFill>
                <a:srgbClr val="E95C3D"/>
              </a:solidFill>
              <a:latin typeface="Inter"/>
              <a:ea typeface="Inter"/>
              <a:cs typeface="Inter"/>
              <a:sym typeface="Inter"/>
            </a:endParaRPr>
          </a:p>
          <a:p>
            <a:pPr indent="0" lvl="0" marL="0" rtl="0" algn="l">
              <a:spcBef>
                <a:spcPts val="1200"/>
              </a:spcBef>
              <a:spcAft>
                <a:spcPts val="0"/>
              </a:spcAft>
              <a:buNone/>
            </a:pPr>
            <a:r>
              <a:t/>
            </a:r>
            <a:endParaRPr sz="1200">
              <a:solidFill>
                <a:srgbClr val="E95C3D"/>
              </a:solidFill>
              <a:latin typeface="Inter"/>
              <a:ea typeface="Inter"/>
              <a:cs typeface="Inter"/>
              <a:sym typeface="Inter"/>
            </a:endParaRPr>
          </a:p>
          <a:p>
            <a:pPr indent="0" lvl="0" marL="0" rtl="0" algn="l">
              <a:spcBef>
                <a:spcPts val="0"/>
              </a:spcBef>
              <a:spcAft>
                <a:spcPts val="0"/>
              </a:spcAft>
              <a:buNone/>
            </a:pPr>
            <a:r>
              <a:t/>
            </a:r>
            <a:endParaRPr sz="1200">
              <a:solidFill>
                <a:srgbClr val="E95C3D"/>
              </a:solidFill>
              <a:latin typeface="Inter"/>
              <a:ea typeface="Inter"/>
              <a:cs typeface="Inter"/>
              <a:sym typeface="Inter"/>
            </a:endParaRPr>
          </a:p>
          <a:p>
            <a:pPr indent="0" lvl="0" marL="0" rtl="0" algn="l">
              <a:spcBef>
                <a:spcPts val="0"/>
              </a:spcBef>
              <a:spcAft>
                <a:spcPts val="0"/>
              </a:spcAft>
              <a:buNone/>
            </a:pPr>
            <a:r>
              <a:t/>
            </a:r>
            <a:endParaRPr sz="1200">
              <a:solidFill>
                <a:srgbClr val="E95C3D"/>
              </a:solidFill>
              <a:latin typeface="Inter"/>
              <a:ea typeface="Inter"/>
              <a:cs typeface="Inter"/>
              <a:sym typeface="Inter"/>
            </a:endParaRPr>
          </a:p>
          <a:p>
            <a:pPr indent="0" lvl="0" marL="0" rtl="0" algn="l">
              <a:spcBef>
                <a:spcPts val="0"/>
              </a:spcBef>
              <a:spcAft>
                <a:spcPts val="0"/>
              </a:spcAft>
              <a:buNone/>
            </a:pPr>
            <a:r>
              <a:t/>
            </a:r>
            <a:endParaRPr sz="1200">
              <a:solidFill>
                <a:srgbClr val="E95C3D"/>
              </a:solidFill>
              <a:latin typeface="Inter"/>
              <a:ea typeface="Inter"/>
              <a:cs typeface="Inter"/>
              <a:sym typeface="Inter"/>
            </a:endParaRPr>
          </a:p>
          <a:p>
            <a:pPr indent="0" lvl="0" marL="0" rtl="0" algn="l">
              <a:spcBef>
                <a:spcPts val="0"/>
              </a:spcBef>
              <a:spcAft>
                <a:spcPts val="0"/>
              </a:spcAft>
              <a:buNone/>
            </a:pPr>
            <a:r>
              <a:t/>
            </a:r>
            <a:endParaRPr sz="1200">
              <a:solidFill>
                <a:srgbClr val="E95C3D"/>
              </a:solidFill>
              <a:latin typeface="Inter"/>
              <a:ea typeface="Inter"/>
              <a:cs typeface="Inter"/>
              <a:sym typeface="Inter"/>
            </a:endParaRPr>
          </a:p>
          <a:p>
            <a:pPr indent="0" lvl="0" marL="0" rtl="0" algn="l">
              <a:spcBef>
                <a:spcPts val="0"/>
              </a:spcBef>
              <a:spcAft>
                <a:spcPts val="0"/>
              </a:spcAft>
              <a:buNone/>
            </a:pPr>
            <a:r>
              <a:t/>
            </a:r>
            <a:endParaRPr sz="1200">
              <a:solidFill>
                <a:srgbClr val="E95C3D"/>
              </a:solidFill>
              <a:latin typeface="Inter"/>
              <a:ea typeface="Inter"/>
              <a:cs typeface="Inter"/>
              <a:sym typeface="Inter"/>
            </a:endParaRPr>
          </a:p>
          <a:p>
            <a:pPr indent="0" lvl="0" marL="0" rtl="0" algn="l">
              <a:spcBef>
                <a:spcPts val="0"/>
              </a:spcBef>
              <a:spcAft>
                <a:spcPts val="0"/>
              </a:spcAft>
              <a:buNone/>
            </a:pPr>
            <a:r>
              <a:t/>
            </a:r>
            <a:endParaRPr sz="1200">
              <a:solidFill>
                <a:srgbClr val="E95C3D"/>
              </a:solidFill>
              <a:latin typeface="Inter"/>
              <a:ea typeface="Inter"/>
              <a:cs typeface="Inter"/>
              <a:sym typeface="Inter"/>
            </a:endParaRPr>
          </a:p>
          <a:p>
            <a:pPr indent="0" lvl="0" marL="0" rtl="0" algn="l">
              <a:spcBef>
                <a:spcPts val="0"/>
              </a:spcBef>
              <a:spcAft>
                <a:spcPts val="0"/>
              </a:spcAft>
              <a:buNone/>
            </a:pPr>
            <a:r>
              <a:t/>
            </a:r>
            <a:endParaRPr sz="1200">
              <a:solidFill>
                <a:srgbClr val="E95C3D"/>
              </a:solidFill>
              <a:latin typeface="Inter"/>
              <a:ea typeface="Inter"/>
              <a:cs typeface="Inter"/>
              <a:sym typeface="Inter"/>
            </a:endParaRPr>
          </a:p>
        </p:txBody>
      </p:sp>
      <p:sp>
        <p:nvSpPr>
          <p:cNvPr id="298" name="Google Shape;298;p56"/>
          <p:cNvSpPr txBox="1"/>
          <p:nvPr/>
        </p:nvSpPr>
        <p:spPr>
          <a:xfrm>
            <a:off x="3197625" y="6397750"/>
            <a:ext cx="994500" cy="73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000">
                <a:solidFill>
                  <a:srgbClr val="E95C3D"/>
                </a:solidFill>
                <a:latin typeface="Inter"/>
                <a:ea typeface="Inter"/>
                <a:cs typeface="Inter"/>
                <a:sym typeface="Inter"/>
              </a:rPr>
              <a:t>Opportunity, Struggle, Division</a:t>
            </a:r>
            <a:endParaRPr b="1" sz="1000">
              <a:solidFill>
                <a:srgbClr val="E95C3D"/>
              </a:solidFill>
              <a:latin typeface="Inter"/>
              <a:ea typeface="Inter"/>
              <a:cs typeface="Inter"/>
              <a:sym typeface="Inter"/>
            </a:endParaRPr>
          </a:p>
          <a:p>
            <a:pPr indent="0" lvl="0" marL="0" rtl="0" algn="l">
              <a:spcBef>
                <a:spcPts val="0"/>
              </a:spcBef>
              <a:spcAft>
                <a:spcPts val="0"/>
              </a:spcAft>
              <a:buNone/>
            </a:pPr>
            <a:r>
              <a:t/>
            </a:r>
            <a:endParaRPr sz="1200">
              <a:solidFill>
                <a:srgbClr val="E95C3D"/>
              </a:solidFill>
              <a:latin typeface="Inter"/>
              <a:ea typeface="Inter"/>
              <a:cs typeface="Inter"/>
              <a:sym typeface="Inter"/>
            </a:endParaRPr>
          </a:p>
          <a:p>
            <a:pPr indent="0" lvl="0" marL="0" rtl="0" algn="l">
              <a:spcBef>
                <a:spcPts val="0"/>
              </a:spcBef>
              <a:spcAft>
                <a:spcPts val="0"/>
              </a:spcAft>
              <a:buNone/>
            </a:pPr>
            <a:r>
              <a:t/>
            </a:r>
            <a:endParaRPr sz="1200">
              <a:solidFill>
                <a:srgbClr val="E95C3D"/>
              </a:solidFill>
              <a:latin typeface="Inter"/>
              <a:ea typeface="Inter"/>
              <a:cs typeface="Inter"/>
              <a:sym typeface="Inter"/>
            </a:endParaRPr>
          </a:p>
          <a:p>
            <a:pPr indent="0" lvl="0" marL="0" rtl="0" algn="l">
              <a:spcBef>
                <a:spcPts val="0"/>
              </a:spcBef>
              <a:spcAft>
                <a:spcPts val="0"/>
              </a:spcAft>
              <a:buNone/>
            </a:pPr>
            <a:r>
              <a:t/>
            </a:r>
            <a:endParaRPr sz="1200">
              <a:solidFill>
                <a:srgbClr val="E95C3D"/>
              </a:solidFill>
              <a:latin typeface="Inter"/>
              <a:ea typeface="Inter"/>
              <a:cs typeface="Inter"/>
              <a:sym typeface="Inter"/>
            </a:endParaRPr>
          </a:p>
          <a:p>
            <a:pPr indent="0" lvl="0" marL="0" rtl="0" algn="l">
              <a:spcBef>
                <a:spcPts val="0"/>
              </a:spcBef>
              <a:spcAft>
                <a:spcPts val="0"/>
              </a:spcAft>
              <a:buNone/>
            </a:pPr>
            <a:r>
              <a:t/>
            </a:r>
            <a:endParaRPr sz="1200">
              <a:solidFill>
                <a:srgbClr val="E95C3D"/>
              </a:solidFill>
              <a:latin typeface="Inter"/>
              <a:ea typeface="Inter"/>
              <a:cs typeface="Inter"/>
              <a:sym typeface="Inter"/>
            </a:endParaRPr>
          </a:p>
          <a:p>
            <a:pPr indent="0" lvl="0" marL="0" rtl="0" algn="l">
              <a:spcBef>
                <a:spcPts val="0"/>
              </a:spcBef>
              <a:spcAft>
                <a:spcPts val="0"/>
              </a:spcAft>
              <a:buNone/>
            </a:pPr>
            <a:r>
              <a:t/>
            </a:r>
            <a:endParaRPr sz="1200">
              <a:solidFill>
                <a:srgbClr val="E95C3D"/>
              </a:solidFill>
              <a:latin typeface="Inter"/>
              <a:ea typeface="Inter"/>
              <a:cs typeface="Inter"/>
              <a:sym typeface="Inte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302" name="Shape 302"/>
        <p:cNvGrpSpPr/>
        <p:nvPr/>
      </p:nvGrpSpPr>
      <p:grpSpPr>
        <a:xfrm>
          <a:off x="0" y="0"/>
          <a:ext cx="0" cy="0"/>
          <a:chOff x="0" y="0"/>
          <a:chExt cx="0" cy="0"/>
        </a:xfrm>
      </p:grpSpPr>
      <p:pic>
        <p:nvPicPr>
          <p:cNvPr id="303" name="Google Shape;303;p57"/>
          <p:cNvPicPr preferRelativeResize="0"/>
          <p:nvPr/>
        </p:nvPicPr>
        <p:blipFill>
          <a:blip r:embed="rId3">
            <a:alphaModFix/>
          </a:blip>
          <a:stretch>
            <a:fillRect/>
          </a:stretch>
        </p:blipFill>
        <p:spPr>
          <a:xfrm>
            <a:off x="359100" y="8923350"/>
            <a:ext cx="405811" cy="405811"/>
          </a:xfrm>
          <a:prstGeom prst="rect">
            <a:avLst/>
          </a:prstGeom>
          <a:noFill/>
          <a:ln>
            <a:noFill/>
          </a:ln>
        </p:spPr>
      </p:pic>
      <p:sp>
        <p:nvSpPr>
          <p:cNvPr id="304" name="Google Shape;304;p57"/>
          <p:cNvSpPr txBox="1"/>
          <p:nvPr/>
        </p:nvSpPr>
        <p:spPr>
          <a:xfrm>
            <a:off x="5208250" y="9041525"/>
            <a:ext cx="1731600" cy="293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1000">
                <a:solidFill>
                  <a:srgbClr val="666666"/>
                </a:solidFill>
                <a:latin typeface="Inter"/>
                <a:ea typeface="Inter"/>
                <a:cs typeface="Inter"/>
                <a:sym typeface="Inter"/>
              </a:rPr>
              <a:t> ©2025 Thinking Nation</a:t>
            </a:r>
            <a:endParaRPr sz="1000">
              <a:solidFill>
                <a:srgbClr val="666666"/>
              </a:solidFill>
              <a:latin typeface="Inter"/>
              <a:ea typeface="Inter"/>
              <a:cs typeface="Inter"/>
              <a:sym typeface="Inter"/>
            </a:endParaRPr>
          </a:p>
          <a:p>
            <a:pPr indent="0" lvl="0" marL="0" rtl="0" algn="l">
              <a:spcBef>
                <a:spcPts val="0"/>
              </a:spcBef>
              <a:spcAft>
                <a:spcPts val="0"/>
              </a:spcAft>
              <a:buNone/>
            </a:pPr>
            <a:r>
              <a:t/>
            </a:r>
            <a:endParaRPr sz="1400">
              <a:solidFill>
                <a:srgbClr val="666666"/>
              </a:solidFill>
              <a:latin typeface="Inter"/>
              <a:ea typeface="Inter"/>
              <a:cs typeface="Inter"/>
              <a:sym typeface="Inter"/>
            </a:endParaRPr>
          </a:p>
        </p:txBody>
      </p:sp>
      <p:sp>
        <p:nvSpPr>
          <p:cNvPr id="305" name="Google Shape;305;p57"/>
          <p:cNvSpPr txBox="1"/>
          <p:nvPr/>
        </p:nvSpPr>
        <p:spPr>
          <a:xfrm>
            <a:off x="2791800" y="9041525"/>
            <a:ext cx="1731600" cy="293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solidFill>
                  <a:srgbClr val="666666"/>
                </a:solidFill>
                <a:latin typeface="Inter"/>
                <a:ea typeface="Inter"/>
                <a:cs typeface="Inter"/>
                <a:sym typeface="Inter"/>
              </a:rPr>
              <a:t>thinkingnation.org</a:t>
            </a:r>
            <a:endParaRPr sz="1400">
              <a:solidFill>
                <a:srgbClr val="666666"/>
              </a:solidFill>
              <a:latin typeface="Inter"/>
              <a:ea typeface="Inter"/>
              <a:cs typeface="Inter"/>
              <a:sym typeface="Inter"/>
            </a:endParaRPr>
          </a:p>
        </p:txBody>
      </p:sp>
      <p:sp>
        <p:nvSpPr>
          <p:cNvPr id="306" name="Google Shape;306;p57"/>
          <p:cNvSpPr txBox="1"/>
          <p:nvPr/>
        </p:nvSpPr>
        <p:spPr>
          <a:xfrm>
            <a:off x="481812" y="1286308"/>
            <a:ext cx="6458400" cy="1282800"/>
          </a:xfrm>
          <a:prstGeom prst="rect">
            <a:avLst/>
          </a:prstGeom>
          <a:noFill/>
          <a:ln>
            <a:noFill/>
          </a:ln>
        </p:spPr>
        <p:txBody>
          <a:bodyPr anchorCtr="0" anchor="t" bIns="86450" lIns="86450" spcFirstLastPara="1" rIns="86450" wrap="square" tIns="86450">
            <a:spAutoFit/>
          </a:bodyPr>
          <a:lstStyle/>
          <a:p>
            <a:pPr indent="0" lvl="0" marL="0" rtl="0" algn="l">
              <a:spcBef>
                <a:spcPts val="0"/>
              </a:spcBef>
              <a:spcAft>
                <a:spcPts val="0"/>
              </a:spcAft>
              <a:buNone/>
            </a:pPr>
            <a:r>
              <a:rPr b="1" lang="en" sz="1100">
                <a:solidFill>
                  <a:srgbClr val="000000"/>
                </a:solidFill>
                <a:latin typeface="Halant"/>
                <a:ea typeface="Halant"/>
                <a:cs typeface="Halant"/>
                <a:sym typeface="Halant"/>
              </a:rPr>
              <a:t>Directions: </a:t>
            </a:r>
            <a:r>
              <a:rPr lang="en" sz="1200">
                <a:solidFill>
                  <a:schemeClr val="dk1"/>
                </a:solidFill>
                <a:latin typeface="Halant"/>
                <a:ea typeface="Halant"/>
                <a:cs typeface="Halant"/>
                <a:sym typeface="Halant"/>
              </a:rPr>
              <a:t>Consider the two portrayals about frontier people (Industrious and Hardworking v. “White Trash”). Using the figure below, use each side to demonstrate these views. Around both sides of the drawing, label different at least three parts of the person. For each label, explain why you included that detail. </a:t>
            </a:r>
            <a:endParaRPr sz="1200">
              <a:solidFill>
                <a:schemeClr val="dk1"/>
              </a:solidFill>
              <a:latin typeface="Halant"/>
              <a:ea typeface="Halant"/>
              <a:cs typeface="Halant"/>
              <a:sym typeface="Halant"/>
            </a:endParaRPr>
          </a:p>
          <a:p>
            <a:pPr indent="0" lvl="0" marL="0" rtl="0" algn="l">
              <a:spcBef>
                <a:spcPts val="0"/>
              </a:spcBef>
              <a:spcAft>
                <a:spcPts val="0"/>
              </a:spcAft>
              <a:buNone/>
            </a:pPr>
            <a:r>
              <a:rPr lang="en" sz="1200">
                <a:solidFill>
                  <a:schemeClr val="dk1"/>
                </a:solidFill>
                <a:latin typeface="Halant"/>
                <a:ea typeface="Halant"/>
                <a:cs typeface="Halant"/>
                <a:sym typeface="Halant"/>
              </a:rPr>
              <a:t>Example: "Glasses - I put glasses on to represent the way people had to critically view new places.”</a:t>
            </a:r>
            <a:endParaRPr sz="1100">
              <a:latin typeface="Halant"/>
              <a:ea typeface="Halant"/>
              <a:cs typeface="Halant"/>
              <a:sym typeface="Halant"/>
            </a:endParaRPr>
          </a:p>
        </p:txBody>
      </p:sp>
      <p:pic>
        <p:nvPicPr>
          <p:cNvPr id="307" name="Google Shape;307;p57"/>
          <p:cNvPicPr preferRelativeResize="0"/>
          <p:nvPr/>
        </p:nvPicPr>
        <p:blipFill>
          <a:blip r:embed="rId4">
            <a:alphaModFix/>
          </a:blip>
          <a:stretch>
            <a:fillRect/>
          </a:stretch>
        </p:blipFill>
        <p:spPr>
          <a:xfrm>
            <a:off x="1431799" y="2397650"/>
            <a:ext cx="4485250" cy="6381450"/>
          </a:xfrm>
          <a:prstGeom prst="rect">
            <a:avLst/>
          </a:prstGeom>
          <a:noFill/>
          <a:ln>
            <a:noFill/>
          </a:ln>
        </p:spPr>
      </p:pic>
      <p:sp>
        <p:nvSpPr>
          <p:cNvPr id="308" name="Google Shape;308;p57"/>
          <p:cNvSpPr txBox="1"/>
          <p:nvPr/>
        </p:nvSpPr>
        <p:spPr>
          <a:xfrm>
            <a:off x="0" y="0"/>
            <a:ext cx="7315200" cy="1096800"/>
          </a:xfrm>
          <a:prstGeom prst="rect">
            <a:avLst/>
          </a:prstGeom>
          <a:solidFill>
            <a:srgbClr val="38E0A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sz="14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000"/>
              <a:buFont typeface="Arial"/>
              <a:buNone/>
            </a:pPr>
            <a:r>
              <a:rPr lang="en" sz="1600">
                <a:solidFill>
                  <a:schemeClr val="dk1"/>
                </a:solidFill>
                <a:latin typeface="Halant"/>
                <a:ea typeface="Halant"/>
                <a:cs typeface="Halant"/>
                <a:sym typeface="Halant"/>
              </a:rPr>
              <a:t>Perspective</a:t>
            </a:r>
            <a:endParaRPr sz="15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000"/>
              <a:buFont typeface="Arial"/>
              <a:buNone/>
            </a:pPr>
            <a:r>
              <a:rPr lang="en" sz="2300">
                <a:solidFill>
                  <a:schemeClr val="dk1"/>
                </a:solidFill>
                <a:latin typeface="Plus Jakarta Sans Medium"/>
                <a:ea typeface="Plus Jakarta Sans Medium"/>
                <a:cs typeface="Plus Jakarta Sans Medium"/>
                <a:sym typeface="Plus Jakarta Sans Medium"/>
              </a:rPr>
              <a:t>Frontier Life (Exemplar)</a:t>
            </a:r>
            <a:endParaRPr sz="13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1600">
              <a:solidFill>
                <a:schemeClr val="dk1"/>
              </a:solidFill>
              <a:latin typeface="Halant"/>
              <a:ea typeface="Halant"/>
              <a:cs typeface="Halant"/>
              <a:sym typeface="Halant"/>
            </a:endParaRPr>
          </a:p>
        </p:txBody>
      </p:sp>
      <p:pic>
        <p:nvPicPr>
          <p:cNvPr id="309" name="Google Shape;309;p57"/>
          <p:cNvPicPr preferRelativeResize="0"/>
          <p:nvPr/>
        </p:nvPicPr>
        <p:blipFill>
          <a:blip r:embed="rId5">
            <a:alphaModFix/>
          </a:blip>
          <a:stretch>
            <a:fillRect/>
          </a:stretch>
        </p:blipFill>
        <p:spPr>
          <a:xfrm>
            <a:off x="203550" y="220497"/>
            <a:ext cx="994388" cy="412343"/>
          </a:xfrm>
          <a:prstGeom prst="rect">
            <a:avLst/>
          </a:prstGeom>
          <a:noFill/>
          <a:ln>
            <a:noFill/>
          </a:ln>
        </p:spPr>
      </p:pic>
      <p:cxnSp>
        <p:nvCxnSpPr>
          <p:cNvPr id="310" name="Google Shape;310;p57"/>
          <p:cNvCxnSpPr/>
          <p:nvPr/>
        </p:nvCxnSpPr>
        <p:spPr>
          <a:xfrm>
            <a:off x="3674416" y="2280124"/>
            <a:ext cx="0" cy="6616500"/>
          </a:xfrm>
          <a:prstGeom prst="straightConnector1">
            <a:avLst/>
          </a:prstGeom>
          <a:noFill/>
          <a:ln cap="flat" cmpd="sng" w="28575">
            <a:solidFill>
              <a:srgbClr val="000000"/>
            </a:solidFill>
            <a:prstDash val="dash"/>
            <a:round/>
            <a:headEnd len="med" w="med" type="none"/>
            <a:tailEnd len="med" w="med" type="none"/>
          </a:ln>
        </p:spPr>
      </p:cxnSp>
      <p:pic>
        <p:nvPicPr>
          <p:cNvPr id="311" name="Google Shape;311;p57"/>
          <p:cNvPicPr preferRelativeResize="0"/>
          <p:nvPr/>
        </p:nvPicPr>
        <p:blipFill>
          <a:blip r:embed="rId6">
            <a:alphaModFix/>
          </a:blip>
          <a:stretch>
            <a:fillRect/>
          </a:stretch>
        </p:blipFill>
        <p:spPr>
          <a:xfrm>
            <a:off x="646325" y="6710525"/>
            <a:ext cx="3473351" cy="2624400"/>
          </a:xfrm>
          <a:prstGeom prst="rect">
            <a:avLst/>
          </a:prstGeom>
          <a:noFill/>
          <a:ln>
            <a:noFill/>
          </a:ln>
        </p:spPr>
      </p:pic>
      <p:pic>
        <p:nvPicPr>
          <p:cNvPr id="312" name="Google Shape;312;p57"/>
          <p:cNvPicPr preferRelativeResize="0"/>
          <p:nvPr/>
        </p:nvPicPr>
        <p:blipFill>
          <a:blip r:embed="rId7">
            <a:alphaModFix/>
          </a:blip>
          <a:stretch>
            <a:fillRect/>
          </a:stretch>
        </p:blipFill>
        <p:spPr>
          <a:xfrm>
            <a:off x="1131900" y="4411125"/>
            <a:ext cx="2189727" cy="2189727"/>
          </a:xfrm>
          <a:prstGeom prst="rect">
            <a:avLst/>
          </a:prstGeom>
          <a:noFill/>
          <a:ln>
            <a:noFill/>
          </a:ln>
        </p:spPr>
      </p:pic>
      <p:pic>
        <p:nvPicPr>
          <p:cNvPr id="313" name="Google Shape;313;p57"/>
          <p:cNvPicPr preferRelativeResize="0"/>
          <p:nvPr/>
        </p:nvPicPr>
        <p:blipFill rotWithShape="1">
          <a:blip r:embed="rId8">
            <a:alphaModFix/>
          </a:blip>
          <a:srcRect b="0" l="0" r="49917" t="0"/>
          <a:stretch/>
        </p:blipFill>
        <p:spPr>
          <a:xfrm>
            <a:off x="2285225" y="1885950"/>
            <a:ext cx="1377249" cy="2749900"/>
          </a:xfrm>
          <a:prstGeom prst="rect">
            <a:avLst/>
          </a:prstGeom>
          <a:noFill/>
          <a:ln>
            <a:noFill/>
          </a:ln>
        </p:spPr>
      </p:pic>
      <p:pic>
        <p:nvPicPr>
          <p:cNvPr id="314" name="Google Shape;314;p57"/>
          <p:cNvPicPr preferRelativeResize="0"/>
          <p:nvPr/>
        </p:nvPicPr>
        <p:blipFill>
          <a:blip r:embed="rId9">
            <a:alphaModFix/>
          </a:blip>
          <a:stretch>
            <a:fillRect/>
          </a:stretch>
        </p:blipFill>
        <p:spPr>
          <a:xfrm>
            <a:off x="4998575" y="5682374"/>
            <a:ext cx="918476" cy="918476"/>
          </a:xfrm>
          <a:prstGeom prst="rect">
            <a:avLst/>
          </a:prstGeom>
          <a:noFill/>
          <a:ln>
            <a:noFill/>
          </a:ln>
        </p:spPr>
      </p:pic>
      <p:pic>
        <p:nvPicPr>
          <p:cNvPr id="315" name="Google Shape;315;p57"/>
          <p:cNvPicPr preferRelativeResize="0"/>
          <p:nvPr/>
        </p:nvPicPr>
        <p:blipFill rotWithShape="1">
          <a:blip r:embed="rId10">
            <a:alphaModFix/>
          </a:blip>
          <a:srcRect b="58406" l="52799" r="0" t="0"/>
          <a:stretch/>
        </p:blipFill>
        <p:spPr>
          <a:xfrm>
            <a:off x="3657600" y="5335175"/>
            <a:ext cx="2259450" cy="2424675"/>
          </a:xfrm>
          <a:prstGeom prst="rect">
            <a:avLst/>
          </a:prstGeom>
          <a:noFill/>
          <a:ln>
            <a:noFill/>
          </a:ln>
        </p:spPr>
      </p:pic>
      <p:sp>
        <p:nvSpPr>
          <p:cNvPr id="316" name="Google Shape;316;p57"/>
          <p:cNvSpPr txBox="1"/>
          <p:nvPr/>
        </p:nvSpPr>
        <p:spPr>
          <a:xfrm>
            <a:off x="481800" y="2924750"/>
            <a:ext cx="2214600" cy="672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Inter"/>
                <a:ea typeface="Inter"/>
                <a:cs typeface="Inter"/>
                <a:sym typeface="Inter"/>
              </a:rPr>
              <a:t>Sweaty face because they work hard.</a:t>
            </a:r>
            <a:endParaRPr sz="1200">
              <a:solidFill>
                <a:srgbClr val="000000"/>
              </a:solidFill>
              <a:latin typeface="Inter"/>
              <a:ea typeface="Inter"/>
              <a:cs typeface="Inter"/>
              <a:sym typeface="Inter"/>
            </a:endParaRPr>
          </a:p>
        </p:txBody>
      </p:sp>
      <p:sp>
        <p:nvSpPr>
          <p:cNvPr id="317" name="Google Shape;317;p57"/>
          <p:cNvSpPr txBox="1"/>
          <p:nvPr/>
        </p:nvSpPr>
        <p:spPr>
          <a:xfrm>
            <a:off x="256975" y="4237125"/>
            <a:ext cx="2214600" cy="672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Inter"/>
                <a:ea typeface="Inter"/>
                <a:cs typeface="Inter"/>
                <a:sym typeface="Inter"/>
              </a:rPr>
              <a:t>Sack of potatoes because they farmed.</a:t>
            </a:r>
            <a:endParaRPr sz="1200">
              <a:solidFill>
                <a:srgbClr val="000000"/>
              </a:solidFill>
              <a:latin typeface="Inter"/>
              <a:ea typeface="Inter"/>
              <a:cs typeface="Inter"/>
              <a:sym typeface="Inter"/>
            </a:endParaRPr>
          </a:p>
        </p:txBody>
      </p:sp>
      <p:sp>
        <p:nvSpPr>
          <p:cNvPr id="318" name="Google Shape;318;p57"/>
          <p:cNvSpPr txBox="1"/>
          <p:nvPr/>
        </p:nvSpPr>
        <p:spPr>
          <a:xfrm>
            <a:off x="256975" y="7202125"/>
            <a:ext cx="2214600" cy="672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Inter"/>
                <a:ea typeface="Inter"/>
                <a:cs typeface="Inter"/>
                <a:sym typeface="Inter"/>
              </a:rPr>
              <a:t>Good boots for working and walking.</a:t>
            </a:r>
            <a:endParaRPr sz="1200">
              <a:solidFill>
                <a:srgbClr val="000000"/>
              </a:solidFill>
              <a:latin typeface="Inter"/>
              <a:ea typeface="Inter"/>
              <a:cs typeface="Inter"/>
              <a:sym typeface="Inter"/>
            </a:endParaRPr>
          </a:p>
        </p:txBody>
      </p:sp>
      <p:sp>
        <p:nvSpPr>
          <p:cNvPr id="319" name="Google Shape;319;p57"/>
          <p:cNvSpPr txBox="1"/>
          <p:nvPr/>
        </p:nvSpPr>
        <p:spPr>
          <a:xfrm>
            <a:off x="4881050" y="2879838"/>
            <a:ext cx="2214600" cy="672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Inter"/>
                <a:ea typeface="Inter"/>
                <a:cs typeface="Inter"/>
                <a:sym typeface="Inter"/>
              </a:rPr>
              <a:t>Confused face because they didn’t go to school.</a:t>
            </a:r>
            <a:endParaRPr sz="1200">
              <a:solidFill>
                <a:srgbClr val="000000"/>
              </a:solidFill>
              <a:latin typeface="Inter"/>
              <a:ea typeface="Inter"/>
              <a:cs typeface="Inter"/>
              <a:sym typeface="Inter"/>
            </a:endParaRPr>
          </a:p>
        </p:txBody>
      </p:sp>
      <p:pic>
        <p:nvPicPr>
          <p:cNvPr id="320" name="Google Shape;320;p57"/>
          <p:cNvPicPr preferRelativeResize="0"/>
          <p:nvPr/>
        </p:nvPicPr>
        <p:blipFill rotWithShape="1">
          <a:blip r:embed="rId11">
            <a:alphaModFix/>
          </a:blip>
          <a:srcRect b="0" l="45298" r="0" t="0"/>
          <a:stretch/>
        </p:blipFill>
        <p:spPr>
          <a:xfrm>
            <a:off x="3645025" y="2133225"/>
            <a:ext cx="2050224" cy="2108201"/>
          </a:xfrm>
          <a:prstGeom prst="rect">
            <a:avLst/>
          </a:prstGeom>
          <a:noFill/>
          <a:ln>
            <a:noFill/>
          </a:ln>
        </p:spPr>
      </p:pic>
      <p:sp>
        <p:nvSpPr>
          <p:cNvPr id="321" name="Google Shape;321;p57"/>
          <p:cNvSpPr txBox="1"/>
          <p:nvPr/>
        </p:nvSpPr>
        <p:spPr>
          <a:xfrm>
            <a:off x="5271500" y="4733000"/>
            <a:ext cx="1824300" cy="672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Inter"/>
                <a:ea typeface="Inter"/>
                <a:cs typeface="Inter"/>
                <a:sym typeface="Inter"/>
              </a:rPr>
              <a:t>Dagger because they got in fights.</a:t>
            </a:r>
            <a:endParaRPr sz="1200">
              <a:solidFill>
                <a:srgbClr val="000000"/>
              </a:solidFill>
              <a:latin typeface="Inter"/>
              <a:ea typeface="Inter"/>
              <a:cs typeface="Inter"/>
              <a:sym typeface="Inter"/>
            </a:endParaRPr>
          </a:p>
        </p:txBody>
      </p:sp>
      <p:sp>
        <p:nvSpPr>
          <p:cNvPr id="322" name="Google Shape;322;p57"/>
          <p:cNvSpPr txBox="1"/>
          <p:nvPr/>
        </p:nvSpPr>
        <p:spPr>
          <a:xfrm>
            <a:off x="5100600" y="6956913"/>
            <a:ext cx="2214600" cy="672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latin typeface="Inter"/>
                <a:ea typeface="Inter"/>
                <a:cs typeface="Inter"/>
                <a:sym typeface="Inter"/>
              </a:rPr>
              <a:t>Tattered pants because they were poor.</a:t>
            </a:r>
            <a:endParaRPr sz="1200">
              <a:solidFill>
                <a:srgbClr val="000000"/>
              </a:solidFill>
              <a:latin typeface="Inter"/>
              <a:ea typeface="Inter"/>
              <a:cs typeface="Inter"/>
              <a:sym typeface="Inter"/>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6484F3"/>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0097A7"/>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